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7"/>
  </p:notesMasterIdLst>
  <p:handoutMasterIdLst>
    <p:handoutMasterId r:id="rId78"/>
  </p:handoutMasterIdLst>
  <p:sldIdLst>
    <p:sldId id="389" r:id="rId2"/>
    <p:sldId id="423" r:id="rId3"/>
    <p:sldId id="351" r:id="rId4"/>
    <p:sldId id="375" r:id="rId5"/>
    <p:sldId id="376" r:id="rId6"/>
    <p:sldId id="377" r:id="rId7"/>
    <p:sldId id="378" r:id="rId8"/>
    <p:sldId id="379" r:id="rId9"/>
    <p:sldId id="380" r:id="rId10"/>
    <p:sldId id="381" r:id="rId11"/>
    <p:sldId id="382" r:id="rId12"/>
    <p:sldId id="383" r:id="rId13"/>
    <p:sldId id="384" r:id="rId14"/>
    <p:sldId id="392" r:id="rId15"/>
    <p:sldId id="391" r:id="rId16"/>
    <p:sldId id="399" r:id="rId17"/>
    <p:sldId id="390" r:id="rId18"/>
    <p:sldId id="396" r:id="rId19"/>
    <p:sldId id="397" r:id="rId20"/>
    <p:sldId id="398" r:id="rId21"/>
    <p:sldId id="388" r:id="rId22"/>
    <p:sldId id="258" r:id="rId23"/>
    <p:sldId id="366" r:id="rId24"/>
    <p:sldId id="393" r:id="rId25"/>
    <p:sldId id="424" r:id="rId26"/>
    <p:sldId id="426" r:id="rId27"/>
    <p:sldId id="371" r:id="rId28"/>
    <p:sldId id="296" r:id="rId29"/>
    <p:sldId id="372" r:id="rId30"/>
    <p:sldId id="395" r:id="rId31"/>
    <p:sldId id="340" r:id="rId32"/>
    <p:sldId id="298" r:id="rId33"/>
    <p:sldId id="299" r:id="rId34"/>
    <p:sldId id="373" r:id="rId35"/>
    <p:sldId id="348" r:id="rId36"/>
    <p:sldId id="300" r:id="rId37"/>
    <p:sldId id="341" r:id="rId38"/>
    <p:sldId id="306" r:id="rId39"/>
    <p:sldId id="342" r:id="rId40"/>
    <p:sldId id="305" r:id="rId41"/>
    <p:sldId id="331" r:id="rId42"/>
    <p:sldId id="329" r:id="rId43"/>
    <p:sldId id="387" r:id="rId44"/>
    <p:sldId id="400" r:id="rId45"/>
    <p:sldId id="421" r:id="rId46"/>
    <p:sldId id="402" r:id="rId47"/>
    <p:sldId id="401" r:id="rId48"/>
    <p:sldId id="428" r:id="rId49"/>
    <p:sldId id="427" r:id="rId50"/>
    <p:sldId id="343" r:id="rId51"/>
    <p:sldId id="422" r:id="rId52"/>
    <p:sldId id="330" r:id="rId53"/>
    <p:sldId id="344" r:id="rId54"/>
    <p:sldId id="415" r:id="rId55"/>
    <p:sldId id="403" r:id="rId56"/>
    <p:sldId id="404" r:id="rId57"/>
    <p:sldId id="405" r:id="rId58"/>
    <p:sldId id="408" r:id="rId59"/>
    <p:sldId id="416" r:id="rId60"/>
    <p:sldId id="410" r:id="rId61"/>
    <p:sldId id="411" r:id="rId62"/>
    <p:sldId id="412" r:id="rId63"/>
    <p:sldId id="413" r:id="rId64"/>
    <p:sldId id="333" r:id="rId65"/>
    <p:sldId id="321" r:id="rId66"/>
    <p:sldId id="345" r:id="rId67"/>
    <p:sldId id="346" r:id="rId68"/>
    <p:sldId id="347" r:id="rId69"/>
    <p:sldId id="434" r:id="rId70"/>
    <p:sldId id="429" r:id="rId71"/>
    <p:sldId id="430" r:id="rId72"/>
    <p:sldId id="431" r:id="rId73"/>
    <p:sldId id="433" r:id="rId74"/>
    <p:sldId id="332" r:id="rId75"/>
    <p:sldId id="374" r:id="rId7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016" autoAdjust="0"/>
    <p:restoredTop sz="94660"/>
  </p:normalViewPr>
  <p:slideViewPr>
    <p:cSldViewPr>
      <p:cViewPr varScale="1">
        <p:scale>
          <a:sx n="86" d="100"/>
          <a:sy n="86" d="100"/>
        </p:scale>
        <p:origin x="34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1FA9772-0265-4BC0-ADC1-627CA0959BD2}" type="datetimeFigureOut">
              <a:rPr lang="en-US" smtClean="0"/>
              <a:t>10/21/2021</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396766A-BD99-4654-8E74-9643EF7C3FFB}" type="slidenum">
              <a:rPr lang="en-US" smtClean="0"/>
              <a:t>‹#›</a:t>
            </a:fld>
            <a:endParaRPr lang="en-US"/>
          </a:p>
        </p:txBody>
      </p:sp>
    </p:spTree>
    <p:extLst>
      <p:ext uri="{BB962C8B-B14F-4D97-AF65-F5344CB8AC3E}">
        <p14:creationId xmlns:p14="http://schemas.microsoft.com/office/powerpoint/2010/main" val="3365451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BEFE4B3-0A24-45A9-AF0D-2E5EDF11516B}" type="datetimeFigureOut">
              <a:rPr lang="en-US" smtClean="0"/>
              <a:t>10/21/2021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F05AD0A-D197-41CD-80FD-AD2254100DE9}" type="slidenum">
              <a:rPr lang="en-US" smtClean="0"/>
              <a:t>‹#›</a:t>
            </a:fld>
            <a:endParaRPr lang="en-US"/>
          </a:p>
        </p:txBody>
      </p:sp>
    </p:spTree>
    <p:extLst>
      <p:ext uri="{BB962C8B-B14F-4D97-AF65-F5344CB8AC3E}">
        <p14:creationId xmlns:p14="http://schemas.microsoft.com/office/powerpoint/2010/main" val="26514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58.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59.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64.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66.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67.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269799-1D05-40C8-B469-17F9BE2993FA}" type="slidenum">
              <a:rPr lang="nl-NL" smtClean="0"/>
              <a:pPr>
                <a:defRPr/>
              </a:pPr>
              <a:t>6</a:t>
            </a:fld>
            <a:endParaRPr lang="nl-NL"/>
          </a:p>
        </p:txBody>
      </p:sp>
    </p:spTree>
    <p:extLst>
      <p:ext uri="{BB962C8B-B14F-4D97-AF65-F5344CB8AC3E}">
        <p14:creationId xmlns:p14="http://schemas.microsoft.com/office/powerpoint/2010/main" val="2096973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ia-afbeelding 1"/>
          <p:cNvSpPr>
            <a:spLocks noGrp="1" noRot="1" noChangeAspect="1" noTextEdit="1"/>
          </p:cNvSpPr>
          <p:nvPr>
            <p:ph type="sldImg"/>
          </p:nvPr>
        </p:nvSpPr>
        <p:spPr>
          <a:ln/>
        </p:spPr>
      </p:sp>
      <p:sp>
        <p:nvSpPr>
          <p:cNvPr id="35843" name="Tijdelijke aanduiding voor notities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5844"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7575" eaLnBrk="0" hangingPunct="0">
              <a:spcBef>
                <a:spcPct val="30000"/>
              </a:spcBef>
              <a:defRPr sz="1200">
                <a:solidFill>
                  <a:schemeClr val="tx1"/>
                </a:solidFill>
                <a:latin typeface="Arial" charset="0"/>
              </a:defRPr>
            </a:lvl1pPr>
            <a:lvl2pPr marL="742950" indent="-285750" algn="l" defTabSz="917575" eaLnBrk="0" hangingPunct="0">
              <a:spcBef>
                <a:spcPct val="30000"/>
              </a:spcBef>
              <a:defRPr sz="1200">
                <a:solidFill>
                  <a:schemeClr val="tx1"/>
                </a:solidFill>
                <a:latin typeface="Arial" charset="0"/>
              </a:defRPr>
            </a:lvl2pPr>
            <a:lvl3pPr marL="1143000" indent="-228600" algn="l" defTabSz="917575" eaLnBrk="0" hangingPunct="0">
              <a:spcBef>
                <a:spcPct val="30000"/>
              </a:spcBef>
              <a:defRPr sz="1200">
                <a:solidFill>
                  <a:schemeClr val="tx1"/>
                </a:solidFill>
                <a:latin typeface="Arial" charset="0"/>
              </a:defRPr>
            </a:lvl3pPr>
            <a:lvl4pPr marL="1600200" indent="-228600" algn="l" defTabSz="917575" eaLnBrk="0" hangingPunct="0">
              <a:spcBef>
                <a:spcPct val="30000"/>
              </a:spcBef>
              <a:defRPr sz="1200">
                <a:solidFill>
                  <a:schemeClr val="tx1"/>
                </a:solidFill>
                <a:latin typeface="Arial" charset="0"/>
              </a:defRPr>
            </a:lvl4pPr>
            <a:lvl5pPr marL="2057400" indent="-228600" algn="l" defTabSz="917575" eaLnBrk="0" hangingPunct="0">
              <a:spcBef>
                <a:spcPct val="30000"/>
              </a:spcBef>
              <a:defRPr sz="1200">
                <a:solidFill>
                  <a:schemeClr val="tx1"/>
                </a:solidFill>
                <a:latin typeface="Arial" charset="0"/>
              </a:defRPr>
            </a:lvl5pPr>
            <a:lvl6pPr marL="2514600" indent="-228600" defTabSz="917575" eaLnBrk="0" fontAlgn="base" hangingPunct="0">
              <a:spcBef>
                <a:spcPct val="30000"/>
              </a:spcBef>
              <a:spcAft>
                <a:spcPct val="0"/>
              </a:spcAft>
              <a:defRPr sz="1200">
                <a:solidFill>
                  <a:schemeClr val="tx1"/>
                </a:solidFill>
                <a:latin typeface="Arial" charset="0"/>
              </a:defRPr>
            </a:lvl6pPr>
            <a:lvl7pPr marL="2971800" indent="-228600" defTabSz="917575" eaLnBrk="0" fontAlgn="base" hangingPunct="0">
              <a:spcBef>
                <a:spcPct val="30000"/>
              </a:spcBef>
              <a:spcAft>
                <a:spcPct val="0"/>
              </a:spcAft>
              <a:defRPr sz="1200">
                <a:solidFill>
                  <a:schemeClr val="tx1"/>
                </a:solidFill>
                <a:latin typeface="Arial" charset="0"/>
              </a:defRPr>
            </a:lvl7pPr>
            <a:lvl8pPr marL="3429000" indent="-228600" defTabSz="917575" eaLnBrk="0" fontAlgn="base" hangingPunct="0">
              <a:spcBef>
                <a:spcPct val="30000"/>
              </a:spcBef>
              <a:spcAft>
                <a:spcPct val="0"/>
              </a:spcAft>
              <a:defRPr sz="1200">
                <a:solidFill>
                  <a:schemeClr val="tx1"/>
                </a:solidFill>
                <a:latin typeface="Arial" charset="0"/>
              </a:defRPr>
            </a:lvl8pPr>
            <a:lvl9pPr marL="3886200" indent="-228600" defTabSz="917575"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435E06E-794B-4B01-B58F-8CCADF5E2863}" type="slidenum">
              <a:rPr lang="nl-NL" altLang="en-US" smtClean="0"/>
              <a:pPr algn="r" eaLnBrk="1" hangingPunct="1">
                <a:spcBef>
                  <a:spcPct val="0"/>
                </a:spcBef>
              </a:pPr>
              <a:t>52</a:t>
            </a:fld>
            <a:endParaRPr lang="nl-NL" altLang="en-US" smtClean="0"/>
          </a:p>
        </p:txBody>
      </p:sp>
    </p:spTree>
    <p:extLst>
      <p:ext uri="{BB962C8B-B14F-4D97-AF65-F5344CB8AC3E}">
        <p14:creationId xmlns:p14="http://schemas.microsoft.com/office/powerpoint/2010/main" val="2868311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5624513" y="6457950"/>
            <a:ext cx="4300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0" tIns="45935" rIns="91870" bIns="45935" anchor="b"/>
          <a:lstStyle>
            <a:lvl1pPr defTabSz="919163" eaLnBrk="0" hangingPunct="0">
              <a:spcBef>
                <a:spcPct val="30000"/>
              </a:spcBef>
              <a:defRPr sz="1200">
                <a:solidFill>
                  <a:schemeClr val="tx1"/>
                </a:solidFill>
                <a:latin typeface="Arial" charset="0"/>
              </a:defRPr>
            </a:lvl1pPr>
            <a:lvl2pPr marL="742950" indent="-285750" defTabSz="919163" eaLnBrk="0" hangingPunct="0">
              <a:spcBef>
                <a:spcPct val="30000"/>
              </a:spcBef>
              <a:defRPr sz="1200">
                <a:solidFill>
                  <a:schemeClr val="tx1"/>
                </a:solidFill>
                <a:latin typeface="Arial" charset="0"/>
              </a:defRPr>
            </a:lvl2pPr>
            <a:lvl3pPr marL="1143000" indent="-228600" defTabSz="919163" eaLnBrk="0" hangingPunct="0">
              <a:spcBef>
                <a:spcPct val="30000"/>
              </a:spcBef>
              <a:defRPr sz="1200">
                <a:solidFill>
                  <a:schemeClr val="tx1"/>
                </a:solidFill>
                <a:latin typeface="Arial" charset="0"/>
              </a:defRPr>
            </a:lvl3pPr>
            <a:lvl4pPr marL="1600200" indent="-228600" defTabSz="919163" eaLnBrk="0" hangingPunct="0">
              <a:spcBef>
                <a:spcPct val="30000"/>
              </a:spcBef>
              <a:defRPr sz="1200">
                <a:solidFill>
                  <a:schemeClr val="tx1"/>
                </a:solidFill>
                <a:latin typeface="Arial" charset="0"/>
              </a:defRPr>
            </a:lvl4pPr>
            <a:lvl5pPr marL="2057400" indent="-228600" defTabSz="919163" eaLnBrk="0" hangingPunct="0">
              <a:spcBef>
                <a:spcPct val="30000"/>
              </a:spcBef>
              <a:defRPr sz="1200">
                <a:solidFill>
                  <a:schemeClr val="tx1"/>
                </a:solidFill>
                <a:latin typeface="Arial" charset="0"/>
              </a:defRPr>
            </a:lvl5pPr>
            <a:lvl6pPr marL="2514600" indent="-228600" defTabSz="919163" eaLnBrk="0" fontAlgn="base" hangingPunct="0">
              <a:spcBef>
                <a:spcPct val="30000"/>
              </a:spcBef>
              <a:spcAft>
                <a:spcPct val="0"/>
              </a:spcAft>
              <a:defRPr sz="1200">
                <a:solidFill>
                  <a:schemeClr val="tx1"/>
                </a:solidFill>
                <a:latin typeface="Arial" charset="0"/>
              </a:defRPr>
            </a:lvl6pPr>
            <a:lvl7pPr marL="2971800" indent="-228600" defTabSz="919163" eaLnBrk="0" fontAlgn="base" hangingPunct="0">
              <a:spcBef>
                <a:spcPct val="30000"/>
              </a:spcBef>
              <a:spcAft>
                <a:spcPct val="0"/>
              </a:spcAft>
              <a:defRPr sz="1200">
                <a:solidFill>
                  <a:schemeClr val="tx1"/>
                </a:solidFill>
                <a:latin typeface="Arial" charset="0"/>
              </a:defRPr>
            </a:lvl7pPr>
            <a:lvl8pPr marL="3429000" indent="-228600" defTabSz="919163" eaLnBrk="0" fontAlgn="base" hangingPunct="0">
              <a:spcBef>
                <a:spcPct val="30000"/>
              </a:spcBef>
              <a:spcAft>
                <a:spcPct val="0"/>
              </a:spcAft>
              <a:defRPr sz="1200">
                <a:solidFill>
                  <a:schemeClr val="tx1"/>
                </a:solidFill>
                <a:latin typeface="Arial" charset="0"/>
              </a:defRPr>
            </a:lvl8pPr>
            <a:lvl9pPr marL="3886200" indent="-228600" defTabSz="9191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76EFACD-34B6-4FD1-99E4-2A2390EE6FAD}" type="slidenum">
              <a:rPr lang="nl-NL" altLang="en-US" i="0"/>
              <a:pPr algn="r" eaLnBrk="1" hangingPunct="1">
                <a:spcBef>
                  <a:spcPct val="0"/>
                </a:spcBef>
              </a:pPr>
              <a:t>55</a:t>
            </a:fld>
            <a:endParaRPr lang="nl-NL" altLang="en-US" i="0"/>
          </a:p>
        </p:txBody>
      </p:sp>
      <p:sp>
        <p:nvSpPr>
          <p:cNvPr id="83971" name="Rectangle 2"/>
          <p:cNvSpPr>
            <a:spLocks noGrp="1" noRot="1" noChangeAspect="1" noChangeArrowheads="1" noTextEdit="1"/>
          </p:cNvSpPr>
          <p:nvPr>
            <p:ph type="sldImg"/>
            <p:custDataLst>
              <p:tags r:id="rId1"/>
            </p:custDataLst>
          </p:nvPr>
        </p:nvSpPr>
        <p:spPr>
          <a:ln/>
        </p:spPr>
      </p:sp>
      <p:sp>
        <p:nvSpPr>
          <p:cNvPr id="83972" name="Rectangle 3"/>
          <p:cNvSpPr>
            <a:spLocks noGrp="1" noChangeArrowheads="1"/>
          </p:cNvSpPr>
          <p:nvPr>
            <p:ph type="body" idx="1"/>
          </p:nvPr>
        </p:nvSpPr>
        <p:spPr>
          <a:xfrm>
            <a:off x="996950" y="3228975"/>
            <a:ext cx="7937500" cy="3059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800583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5624514" y="6457951"/>
            <a:ext cx="4300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62" tIns="45931" rIns="91862" bIns="45931" anchor="b"/>
          <a:lstStyle>
            <a:lvl1pPr defTabSz="917575" eaLnBrk="0" hangingPunct="0">
              <a:spcBef>
                <a:spcPct val="30000"/>
              </a:spcBef>
              <a:defRPr sz="1200">
                <a:solidFill>
                  <a:schemeClr val="tx1"/>
                </a:solidFill>
                <a:latin typeface="Arial" charset="0"/>
              </a:defRPr>
            </a:lvl1pPr>
            <a:lvl2pPr marL="742950" indent="-285750" defTabSz="917575" eaLnBrk="0" hangingPunct="0">
              <a:spcBef>
                <a:spcPct val="30000"/>
              </a:spcBef>
              <a:defRPr sz="1200">
                <a:solidFill>
                  <a:schemeClr val="tx1"/>
                </a:solidFill>
                <a:latin typeface="Arial" charset="0"/>
              </a:defRPr>
            </a:lvl2pPr>
            <a:lvl3pPr marL="1143000" indent="-228600" defTabSz="917575" eaLnBrk="0" hangingPunct="0">
              <a:spcBef>
                <a:spcPct val="30000"/>
              </a:spcBef>
              <a:defRPr sz="1200">
                <a:solidFill>
                  <a:schemeClr val="tx1"/>
                </a:solidFill>
                <a:latin typeface="Arial" charset="0"/>
              </a:defRPr>
            </a:lvl3pPr>
            <a:lvl4pPr marL="1600200" indent="-228600" defTabSz="917575" eaLnBrk="0" hangingPunct="0">
              <a:spcBef>
                <a:spcPct val="30000"/>
              </a:spcBef>
              <a:defRPr sz="1200">
                <a:solidFill>
                  <a:schemeClr val="tx1"/>
                </a:solidFill>
                <a:latin typeface="Arial" charset="0"/>
              </a:defRPr>
            </a:lvl4pPr>
            <a:lvl5pPr marL="2057400" indent="-228600" defTabSz="917575" eaLnBrk="0" hangingPunct="0">
              <a:spcBef>
                <a:spcPct val="30000"/>
              </a:spcBef>
              <a:defRPr sz="1200">
                <a:solidFill>
                  <a:schemeClr val="tx1"/>
                </a:solidFill>
                <a:latin typeface="Arial" charset="0"/>
              </a:defRPr>
            </a:lvl5pPr>
            <a:lvl6pPr marL="2514600" indent="-228600" defTabSz="917575" eaLnBrk="0" fontAlgn="base" hangingPunct="0">
              <a:spcBef>
                <a:spcPct val="30000"/>
              </a:spcBef>
              <a:spcAft>
                <a:spcPct val="0"/>
              </a:spcAft>
              <a:defRPr sz="1200">
                <a:solidFill>
                  <a:schemeClr val="tx1"/>
                </a:solidFill>
                <a:latin typeface="Arial" charset="0"/>
              </a:defRPr>
            </a:lvl6pPr>
            <a:lvl7pPr marL="2971800" indent="-228600" defTabSz="917575" eaLnBrk="0" fontAlgn="base" hangingPunct="0">
              <a:spcBef>
                <a:spcPct val="30000"/>
              </a:spcBef>
              <a:spcAft>
                <a:spcPct val="0"/>
              </a:spcAft>
              <a:defRPr sz="1200">
                <a:solidFill>
                  <a:schemeClr val="tx1"/>
                </a:solidFill>
                <a:latin typeface="Arial" charset="0"/>
              </a:defRPr>
            </a:lvl7pPr>
            <a:lvl8pPr marL="3429000" indent="-228600" defTabSz="917575" eaLnBrk="0" fontAlgn="base" hangingPunct="0">
              <a:spcBef>
                <a:spcPct val="30000"/>
              </a:spcBef>
              <a:spcAft>
                <a:spcPct val="0"/>
              </a:spcAft>
              <a:defRPr sz="1200">
                <a:solidFill>
                  <a:schemeClr val="tx1"/>
                </a:solidFill>
                <a:latin typeface="Arial" charset="0"/>
              </a:defRPr>
            </a:lvl8pPr>
            <a:lvl9pPr marL="3886200" indent="-228600" defTabSz="917575"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24CA6AE-F401-415B-B0AA-D6B4FE2C881C}" type="slidenum">
              <a:rPr lang="nl-NL" altLang="en-US" i="0"/>
              <a:pPr algn="r" eaLnBrk="1" hangingPunct="1">
                <a:spcBef>
                  <a:spcPct val="0"/>
                </a:spcBef>
              </a:pPr>
              <a:t>56</a:t>
            </a:fld>
            <a:endParaRPr lang="nl-NL" altLang="en-US" i="0"/>
          </a:p>
        </p:txBody>
      </p:sp>
      <p:sp>
        <p:nvSpPr>
          <p:cNvPr id="67587" name="Rectangle 2"/>
          <p:cNvSpPr>
            <a:spLocks noGrp="1" noRot="1" noChangeAspect="1" noChangeArrowheads="1" noTextEdit="1"/>
          </p:cNvSpPr>
          <p:nvPr>
            <p:ph type="sldImg"/>
            <p:custDataLst>
              <p:tags r:id="rId1"/>
            </p:custDataLst>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48642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5624514" y="6457951"/>
            <a:ext cx="4300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62" tIns="45931" rIns="91862" bIns="45931" anchor="b"/>
          <a:lstStyle>
            <a:lvl1pPr defTabSz="917575" eaLnBrk="0" hangingPunct="0">
              <a:spcBef>
                <a:spcPct val="30000"/>
              </a:spcBef>
              <a:defRPr sz="1200">
                <a:solidFill>
                  <a:schemeClr val="tx1"/>
                </a:solidFill>
                <a:latin typeface="Arial" charset="0"/>
              </a:defRPr>
            </a:lvl1pPr>
            <a:lvl2pPr marL="742950" indent="-285750" defTabSz="917575" eaLnBrk="0" hangingPunct="0">
              <a:spcBef>
                <a:spcPct val="30000"/>
              </a:spcBef>
              <a:defRPr sz="1200">
                <a:solidFill>
                  <a:schemeClr val="tx1"/>
                </a:solidFill>
                <a:latin typeface="Arial" charset="0"/>
              </a:defRPr>
            </a:lvl2pPr>
            <a:lvl3pPr marL="1143000" indent="-228600" defTabSz="917575" eaLnBrk="0" hangingPunct="0">
              <a:spcBef>
                <a:spcPct val="30000"/>
              </a:spcBef>
              <a:defRPr sz="1200">
                <a:solidFill>
                  <a:schemeClr val="tx1"/>
                </a:solidFill>
                <a:latin typeface="Arial" charset="0"/>
              </a:defRPr>
            </a:lvl3pPr>
            <a:lvl4pPr marL="1600200" indent="-228600" defTabSz="917575" eaLnBrk="0" hangingPunct="0">
              <a:spcBef>
                <a:spcPct val="30000"/>
              </a:spcBef>
              <a:defRPr sz="1200">
                <a:solidFill>
                  <a:schemeClr val="tx1"/>
                </a:solidFill>
                <a:latin typeface="Arial" charset="0"/>
              </a:defRPr>
            </a:lvl4pPr>
            <a:lvl5pPr marL="2057400" indent="-228600" defTabSz="917575" eaLnBrk="0" hangingPunct="0">
              <a:spcBef>
                <a:spcPct val="30000"/>
              </a:spcBef>
              <a:defRPr sz="1200">
                <a:solidFill>
                  <a:schemeClr val="tx1"/>
                </a:solidFill>
                <a:latin typeface="Arial" charset="0"/>
              </a:defRPr>
            </a:lvl5pPr>
            <a:lvl6pPr marL="2514600" indent="-228600" defTabSz="917575" eaLnBrk="0" fontAlgn="base" hangingPunct="0">
              <a:spcBef>
                <a:spcPct val="30000"/>
              </a:spcBef>
              <a:spcAft>
                <a:spcPct val="0"/>
              </a:spcAft>
              <a:defRPr sz="1200">
                <a:solidFill>
                  <a:schemeClr val="tx1"/>
                </a:solidFill>
                <a:latin typeface="Arial" charset="0"/>
              </a:defRPr>
            </a:lvl6pPr>
            <a:lvl7pPr marL="2971800" indent="-228600" defTabSz="917575" eaLnBrk="0" fontAlgn="base" hangingPunct="0">
              <a:spcBef>
                <a:spcPct val="30000"/>
              </a:spcBef>
              <a:spcAft>
                <a:spcPct val="0"/>
              </a:spcAft>
              <a:defRPr sz="1200">
                <a:solidFill>
                  <a:schemeClr val="tx1"/>
                </a:solidFill>
                <a:latin typeface="Arial" charset="0"/>
              </a:defRPr>
            </a:lvl7pPr>
            <a:lvl8pPr marL="3429000" indent="-228600" defTabSz="917575" eaLnBrk="0" fontAlgn="base" hangingPunct="0">
              <a:spcBef>
                <a:spcPct val="30000"/>
              </a:spcBef>
              <a:spcAft>
                <a:spcPct val="0"/>
              </a:spcAft>
              <a:defRPr sz="1200">
                <a:solidFill>
                  <a:schemeClr val="tx1"/>
                </a:solidFill>
                <a:latin typeface="Arial" charset="0"/>
              </a:defRPr>
            </a:lvl8pPr>
            <a:lvl9pPr marL="3886200" indent="-228600" defTabSz="917575"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24CA6AE-F401-415B-B0AA-D6B4FE2C881C}" type="slidenum">
              <a:rPr lang="nl-NL" altLang="en-US" i="0"/>
              <a:pPr algn="r" eaLnBrk="1" hangingPunct="1">
                <a:spcBef>
                  <a:spcPct val="0"/>
                </a:spcBef>
              </a:pPr>
              <a:t>57</a:t>
            </a:fld>
            <a:endParaRPr lang="nl-NL" altLang="en-US" i="0"/>
          </a:p>
        </p:txBody>
      </p:sp>
      <p:sp>
        <p:nvSpPr>
          <p:cNvPr id="67587" name="Rectangle 2"/>
          <p:cNvSpPr>
            <a:spLocks noGrp="1" noRot="1" noChangeAspect="1" noChangeArrowheads="1" noTextEdit="1"/>
          </p:cNvSpPr>
          <p:nvPr>
            <p:ph type="sldImg"/>
            <p:custDataLst>
              <p:tags r:id="rId1"/>
            </p:custDataLst>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794682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5624513" y="6457950"/>
            <a:ext cx="4300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0" tIns="45935" rIns="91870" bIns="45935" anchor="b"/>
          <a:lstStyle>
            <a:lvl1pPr defTabSz="919163" eaLnBrk="0" hangingPunct="0">
              <a:spcBef>
                <a:spcPct val="30000"/>
              </a:spcBef>
              <a:defRPr sz="1200">
                <a:solidFill>
                  <a:schemeClr val="tx1"/>
                </a:solidFill>
                <a:latin typeface="Arial" charset="0"/>
              </a:defRPr>
            </a:lvl1pPr>
            <a:lvl2pPr marL="742950" indent="-285750" defTabSz="919163" eaLnBrk="0" hangingPunct="0">
              <a:spcBef>
                <a:spcPct val="30000"/>
              </a:spcBef>
              <a:defRPr sz="1200">
                <a:solidFill>
                  <a:schemeClr val="tx1"/>
                </a:solidFill>
                <a:latin typeface="Arial" charset="0"/>
              </a:defRPr>
            </a:lvl2pPr>
            <a:lvl3pPr marL="1143000" indent="-228600" defTabSz="919163" eaLnBrk="0" hangingPunct="0">
              <a:spcBef>
                <a:spcPct val="30000"/>
              </a:spcBef>
              <a:defRPr sz="1200">
                <a:solidFill>
                  <a:schemeClr val="tx1"/>
                </a:solidFill>
                <a:latin typeface="Arial" charset="0"/>
              </a:defRPr>
            </a:lvl3pPr>
            <a:lvl4pPr marL="1600200" indent="-228600" defTabSz="919163" eaLnBrk="0" hangingPunct="0">
              <a:spcBef>
                <a:spcPct val="30000"/>
              </a:spcBef>
              <a:defRPr sz="1200">
                <a:solidFill>
                  <a:schemeClr val="tx1"/>
                </a:solidFill>
                <a:latin typeface="Arial" charset="0"/>
              </a:defRPr>
            </a:lvl4pPr>
            <a:lvl5pPr marL="2057400" indent="-228600" defTabSz="919163" eaLnBrk="0" hangingPunct="0">
              <a:spcBef>
                <a:spcPct val="30000"/>
              </a:spcBef>
              <a:defRPr sz="1200">
                <a:solidFill>
                  <a:schemeClr val="tx1"/>
                </a:solidFill>
                <a:latin typeface="Arial" charset="0"/>
              </a:defRPr>
            </a:lvl5pPr>
            <a:lvl6pPr marL="2514600" indent="-228600" defTabSz="919163" eaLnBrk="0" fontAlgn="base" hangingPunct="0">
              <a:spcBef>
                <a:spcPct val="30000"/>
              </a:spcBef>
              <a:spcAft>
                <a:spcPct val="0"/>
              </a:spcAft>
              <a:defRPr sz="1200">
                <a:solidFill>
                  <a:schemeClr val="tx1"/>
                </a:solidFill>
                <a:latin typeface="Arial" charset="0"/>
              </a:defRPr>
            </a:lvl6pPr>
            <a:lvl7pPr marL="2971800" indent="-228600" defTabSz="919163" eaLnBrk="0" fontAlgn="base" hangingPunct="0">
              <a:spcBef>
                <a:spcPct val="30000"/>
              </a:spcBef>
              <a:spcAft>
                <a:spcPct val="0"/>
              </a:spcAft>
              <a:defRPr sz="1200">
                <a:solidFill>
                  <a:schemeClr val="tx1"/>
                </a:solidFill>
                <a:latin typeface="Arial" charset="0"/>
              </a:defRPr>
            </a:lvl7pPr>
            <a:lvl8pPr marL="3429000" indent="-228600" defTabSz="919163" eaLnBrk="0" fontAlgn="base" hangingPunct="0">
              <a:spcBef>
                <a:spcPct val="30000"/>
              </a:spcBef>
              <a:spcAft>
                <a:spcPct val="0"/>
              </a:spcAft>
              <a:defRPr sz="1200">
                <a:solidFill>
                  <a:schemeClr val="tx1"/>
                </a:solidFill>
                <a:latin typeface="Arial" charset="0"/>
              </a:defRPr>
            </a:lvl8pPr>
            <a:lvl9pPr marL="3886200" indent="-228600" defTabSz="9191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76EFACD-34B6-4FD1-99E4-2A2390EE6FAD}" type="slidenum">
              <a:rPr lang="nl-NL" altLang="en-US" i="0"/>
              <a:pPr algn="r" eaLnBrk="1" hangingPunct="1">
                <a:spcBef>
                  <a:spcPct val="0"/>
                </a:spcBef>
              </a:pPr>
              <a:t>58</a:t>
            </a:fld>
            <a:endParaRPr lang="nl-NL" altLang="en-US" i="0"/>
          </a:p>
        </p:txBody>
      </p:sp>
      <p:sp>
        <p:nvSpPr>
          <p:cNvPr id="83971" name="Rectangle 2"/>
          <p:cNvSpPr>
            <a:spLocks noGrp="1" noRot="1" noChangeAspect="1" noChangeArrowheads="1" noTextEdit="1"/>
          </p:cNvSpPr>
          <p:nvPr>
            <p:ph type="sldImg"/>
            <p:custDataLst>
              <p:tags r:id="rId1"/>
            </p:custDataLst>
          </p:nvPr>
        </p:nvSpPr>
        <p:spPr>
          <a:ln/>
        </p:spPr>
      </p:sp>
      <p:sp>
        <p:nvSpPr>
          <p:cNvPr id="83972" name="Rectangle 3"/>
          <p:cNvSpPr>
            <a:spLocks noGrp="1" noChangeArrowheads="1"/>
          </p:cNvSpPr>
          <p:nvPr>
            <p:ph type="body" idx="1"/>
          </p:nvPr>
        </p:nvSpPr>
        <p:spPr>
          <a:xfrm>
            <a:off x="996950" y="3228975"/>
            <a:ext cx="7937500" cy="3059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26990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5624513" y="6457950"/>
            <a:ext cx="4300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0" tIns="45935" rIns="91870" bIns="45935" anchor="b"/>
          <a:lstStyle>
            <a:lvl1pPr defTabSz="919163" eaLnBrk="0" hangingPunct="0">
              <a:spcBef>
                <a:spcPct val="30000"/>
              </a:spcBef>
              <a:defRPr sz="1200">
                <a:solidFill>
                  <a:schemeClr val="tx1"/>
                </a:solidFill>
                <a:latin typeface="Arial" charset="0"/>
              </a:defRPr>
            </a:lvl1pPr>
            <a:lvl2pPr marL="742950" indent="-285750" defTabSz="919163" eaLnBrk="0" hangingPunct="0">
              <a:spcBef>
                <a:spcPct val="30000"/>
              </a:spcBef>
              <a:defRPr sz="1200">
                <a:solidFill>
                  <a:schemeClr val="tx1"/>
                </a:solidFill>
                <a:latin typeface="Arial" charset="0"/>
              </a:defRPr>
            </a:lvl2pPr>
            <a:lvl3pPr marL="1143000" indent="-228600" defTabSz="919163" eaLnBrk="0" hangingPunct="0">
              <a:spcBef>
                <a:spcPct val="30000"/>
              </a:spcBef>
              <a:defRPr sz="1200">
                <a:solidFill>
                  <a:schemeClr val="tx1"/>
                </a:solidFill>
                <a:latin typeface="Arial" charset="0"/>
              </a:defRPr>
            </a:lvl3pPr>
            <a:lvl4pPr marL="1600200" indent="-228600" defTabSz="919163" eaLnBrk="0" hangingPunct="0">
              <a:spcBef>
                <a:spcPct val="30000"/>
              </a:spcBef>
              <a:defRPr sz="1200">
                <a:solidFill>
                  <a:schemeClr val="tx1"/>
                </a:solidFill>
                <a:latin typeface="Arial" charset="0"/>
              </a:defRPr>
            </a:lvl4pPr>
            <a:lvl5pPr marL="2057400" indent="-228600" defTabSz="919163" eaLnBrk="0" hangingPunct="0">
              <a:spcBef>
                <a:spcPct val="30000"/>
              </a:spcBef>
              <a:defRPr sz="1200">
                <a:solidFill>
                  <a:schemeClr val="tx1"/>
                </a:solidFill>
                <a:latin typeface="Arial" charset="0"/>
              </a:defRPr>
            </a:lvl5pPr>
            <a:lvl6pPr marL="2514600" indent="-228600" defTabSz="919163" eaLnBrk="0" fontAlgn="base" hangingPunct="0">
              <a:spcBef>
                <a:spcPct val="30000"/>
              </a:spcBef>
              <a:spcAft>
                <a:spcPct val="0"/>
              </a:spcAft>
              <a:defRPr sz="1200">
                <a:solidFill>
                  <a:schemeClr val="tx1"/>
                </a:solidFill>
                <a:latin typeface="Arial" charset="0"/>
              </a:defRPr>
            </a:lvl6pPr>
            <a:lvl7pPr marL="2971800" indent="-228600" defTabSz="919163" eaLnBrk="0" fontAlgn="base" hangingPunct="0">
              <a:spcBef>
                <a:spcPct val="30000"/>
              </a:spcBef>
              <a:spcAft>
                <a:spcPct val="0"/>
              </a:spcAft>
              <a:defRPr sz="1200">
                <a:solidFill>
                  <a:schemeClr val="tx1"/>
                </a:solidFill>
                <a:latin typeface="Arial" charset="0"/>
              </a:defRPr>
            </a:lvl7pPr>
            <a:lvl8pPr marL="3429000" indent="-228600" defTabSz="919163" eaLnBrk="0" fontAlgn="base" hangingPunct="0">
              <a:spcBef>
                <a:spcPct val="30000"/>
              </a:spcBef>
              <a:spcAft>
                <a:spcPct val="0"/>
              </a:spcAft>
              <a:defRPr sz="1200">
                <a:solidFill>
                  <a:schemeClr val="tx1"/>
                </a:solidFill>
                <a:latin typeface="Arial" charset="0"/>
              </a:defRPr>
            </a:lvl8pPr>
            <a:lvl9pPr marL="3886200" indent="-228600" defTabSz="9191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76EFACD-34B6-4FD1-99E4-2A2390EE6FAD}" type="slidenum">
              <a:rPr lang="nl-NL" altLang="en-US" i="0"/>
              <a:pPr algn="r" eaLnBrk="1" hangingPunct="1">
                <a:spcBef>
                  <a:spcPct val="0"/>
                </a:spcBef>
              </a:pPr>
              <a:t>59</a:t>
            </a:fld>
            <a:endParaRPr lang="nl-NL" altLang="en-US" i="0"/>
          </a:p>
        </p:txBody>
      </p:sp>
      <p:sp>
        <p:nvSpPr>
          <p:cNvPr id="83971" name="Rectangle 2"/>
          <p:cNvSpPr>
            <a:spLocks noGrp="1" noRot="1" noChangeAspect="1" noChangeArrowheads="1" noTextEdit="1"/>
          </p:cNvSpPr>
          <p:nvPr>
            <p:ph type="sldImg"/>
            <p:custDataLst>
              <p:tags r:id="rId1"/>
            </p:custDataLst>
          </p:nvPr>
        </p:nvSpPr>
        <p:spPr>
          <a:ln/>
        </p:spPr>
      </p:sp>
      <p:sp>
        <p:nvSpPr>
          <p:cNvPr id="83972" name="Rectangle 3"/>
          <p:cNvSpPr>
            <a:spLocks noGrp="1" noChangeArrowheads="1"/>
          </p:cNvSpPr>
          <p:nvPr>
            <p:ph type="body" idx="1"/>
          </p:nvPr>
        </p:nvSpPr>
        <p:spPr>
          <a:xfrm>
            <a:off x="996950" y="3228975"/>
            <a:ext cx="7937500" cy="3059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900123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269799-1D05-40C8-B469-17F9BE2993FA}" type="slidenum">
              <a:rPr lang="nl-NL" smtClean="0"/>
              <a:pPr>
                <a:defRPr/>
              </a:pPr>
              <a:t>64</a:t>
            </a:fld>
            <a:endParaRPr lang="nl-NL"/>
          </a:p>
        </p:txBody>
      </p:sp>
    </p:spTree>
    <p:extLst>
      <p:ext uri="{BB962C8B-B14F-4D97-AF65-F5344CB8AC3E}">
        <p14:creationId xmlns:p14="http://schemas.microsoft.com/office/powerpoint/2010/main" val="421836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269799-1D05-40C8-B469-17F9BE2993FA}" type="slidenum">
              <a:rPr lang="nl-NL" smtClean="0"/>
              <a:pPr>
                <a:defRPr/>
              </a:pPr>
              <a:t>66</a:t>
            </a:fld>
            <a:endParaRPr lang="nl-NL"/>
          </a:p>
        </p:txBody>
      </p:sp>
    </p:spTree>
    <p:extLst>
      <p:ext uri="{BB962C8B-B14F-4D97-AF65-F5344CB8AC3E}">
        <p14:creationId xmlns:p14="http://schemas.microsoft.com/office/powerpoint/2010/main" val="3213890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269799-1D05-40C8-B469-17F9BE2993FA}" type="slidenum">
              <a:rPr lang="nl-NL" smtClean="0"/>
              <a:pPr>
                <a:defRPr/>
              </a:pPr>
              <a:t>67</a:t>
            </a:fld>
            <a:endParaRPr lang="nl-NL"/>
          </a:p>
        </p:txBody>
      </p:sp>
    </p:spTree>
    <p:extLst>
      <p:ext uri="{BB962C8B-B14F-4D97-AF65-F5344CB8AC3E}">
        <p14:creationId xmlns:p14="http://schemas.microsoft.com/office/powerpoint/2010/main" val="2319444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269799-1D05-40C8-B469-17F9BE2993FA}" type="slidenum">
              <a:rPr lang="nl-NL" smtClean="0"/>
              <a:pPr>
                <a:defRPr/>
              </a:pPr>
              <a:t>13</a:t>
            </a:fld>
            <a:endParaRPr lang="nl-NL"/>
          </a:p>
        </p:txBody>
      </p:sp>
    </p:spTree>
    <p:extLst>
      <p:ext uri="{BB962C8B-B14F-4D97-AF65-F5344CB8AC3E}">
        <p14:creationId xmlns:p14="http://schemas.microsoft.com/office/powerpoint/2010/main" val="2537299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269799-1D05-40C8-B469-17F9BE2993FA}" type="slidenum">
              <a:rPr lang="nl-NL" smtClean="0"/>
              <a:pPr>
                <a:defRPr/>
              </a:pPr>
              <a:t>14</a:t>
            </a:fld>
            <a:endParaRPr lang="nl-NL"/>
          </a:p>
        </p:txBody>
      </p:sp>
    </p:spTree>
    <p:extLst>
      <p:ext uri="{BB962C8B-B14F-4D97-AF65-F5344CB8AC3E}">
        <p14:creationId xmlns:p14="http://schemas.microsoft.com/office/powerpoint/2010/main" val="3086290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51618" y="9430539"/>
            <a:ext cx="2944970" cy="49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62" tIns="45931" rIns="91862" bIns="45931" anchor="b"/>
          <a:lstStyle>
            <a:lvl1pPr defTabSz="917575" eaLnBrk="0" hangingPunct="0">
              <a:spcBef>
                <a:spcPct val="30000"/>
              </a:spcBef>
              <a:defRPr sz="1200">
                <a:solidFill>
                  <a:schemeClr val="tx1"/>
                </a:solidFill>
                <a:latin typeface="Arial" charset="0"/>
              </a:defRPr>
            </a:lvl1pPr>
            <a:lvl2pPr marL="742950" indent="-285750" defTabSz="917575" eaLnBrk="0" hangingPunct="0">
              <a:spcBef>
                <a:spcPct val="30000"/>
              </a:spcBef>
              <a:defRPr sz="1200">
                <a:solidFill>
                  <a:schemeClr val="tx1"/>
                </a:solidFill>
                <a:latin typeface="Arial" charset="0"/>
              </a:defRPr>
            </a:lvl2pPr>
            <a:lvl3pPr marL="1143000" indent="-228600" defTabSz="917575" eaLnBrk="0" hangingPunct="0">
              <a:spcBef>
                <a:spcPct val="30000"/>
              </a:spcBef>
              <a:defRPr sz="1200">
                <a:solidFill>
                  <a:schemeClr val="tx1"/>
                </a:solidFill>
                <a:latin typeface="Arial" charset="0"/>
              </a:defRPr>
            </a:lvl3pPr>
            <a:lvl4pPr marL="1600200" indent="-228600" defTabSz="917575" eaLnBrk="0" hangingPunct="0">
              <a:spcBef>
                <a:spcPct val="30000"/>
              </a:spcBef>
              <a:defRPr sz="1200">
                <a:solidFill>
                  <a:schemeClr val="tx1"/>
                </a:solidFill>
                <a:latin typeface="Arial" charset="0"/>
              </a:defRPr>
            </a:lvl4pPr>
            <a:lvl5pPr marL="2057400" indent="-228600" defTabSz="917575" eaLnBrk="0" hangingPunct="0">
              <a:spcBef>
                <a:spcPct val="30000"/>
              </a:spcBef>
              <a:defRPr sz="1200">
                <a:solidFill>
                  <a:schemeClr val="tx1"/>
                </a:solidFill>
                <a:latin typeface="Arial" charset="0"/>
              </a:defRPr>
            </a:lvl5pPr>
            <a:lvl6pPr marL="2514600" indent="-228600" defTabSz="917575" eaLnBrk="0" fontAlgn="base" hangingPunct="0">
              <a:spcBef>
                <a:spcPct val="30000"/>
              </a:spcBef>
              <a:spcAft>
                <a:spcPct val="0"/>
              </a:spcAft>
              <a:defRPr sz="1200">
                <a:solidFill>
                  <a:schemeClr val="tx1"/>
                </a:solidFill>
                <a:latin typeface="Arial" charset="0"/>
              </a:defRPr>
            </a:lvl6pPr>
            <a:lvl7pPr marL="2971800" indent="-228600" defTabSz="917575" eaLnBrk="0" fontAlgn="base" hangingPunct="0">
              <a:spcBef>
                <a:spcPct val="30000"/>
              </a:spcBef>
              <a:spcAft>
                <a:spcPct val="0"/>
              </a:spcAft>
              <a:defRPr sz="1200">
                <a:solidFill>
                  <a:schemeClr val="tx1"/>
                </a:solidFill>
                <a:latin typeface="Arial" charset="0"/>
              </a:defRPr>
            </a:lvl7pPr>
            <a:lvl8pPr marL="3429000" indent="-228600" defTabSz="917575" eaLnBrk="0" fontAlgn="base" hangingPunct="0">
              <a:spcBef>
                <a:spcPct val="30000"/>
              </a:spcBef>
              <a:spcAft>
                <a:spcPct val="0"/>
              </a:spcAft>
              <a:defRPr sz="1200">
                <a:solidFill>
                  <a:schemeClr val="tx1"/>
                </a:solidFill>
                <a:latin typeface="Arial" charset="0"/>
              </a:defRPr>
            </a:lvl8pPr>
            <a:lvl9pPr marL="3886200" indent="-228600" defTabSz="917575"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24CA6AE-F401-415B-B0AA-D6B4FE2C881C}" type="slidenum">
              <a:rPr lang="nl-NL" altLang="en-US" i="0"/>
              <a:pPr algn="r" eaLnBrk="1" hangingPunct="1">
                <a:spcBef>
                  <a:spcPct val="0"/>
                </a:spcBef>
              </a:pPr>
              <a:t>23</a:t>
            </a:fld>
            <a:endParaRPr lang="nl-NL" altLang="en-US" i="0"/>
          </a:p>
        </p:txBody>
      </p:sp>
      <p:sp>
        <p:nvSpPr>
          <p:cNvPr id="67587" name="Rectangle 2"/>
          <p:cNvSpPr>
            <a:spLocks noGrp="1" noRot="1" noChangeAspect="1" noChangeArrowheads="1" noTextEdit="1"/>
          </p:cNvSpPr>
          <p:nvPr>
            <p:ph type="sldImg"/>
            <p:custDataLst>
              <p:tags r:id="rId1"/>
            </p:custDataLst>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4016068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51618" y="9430539"/>
            <a:ext cx="2944970" cy="49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62" tIns="45931" rIns="91862" bIns="45931" anchor="b"/>
          <a:lstStyle>
            <a:lvl1pPr defTabSz="917575" eaLnBrk="0" hangingPunct="0">
              <a:spcBef>
                <a:spcPct val="30000"/>
              </a:spcBef>
              <a:defRPr sz="1200">
                <a:solidFill>
                  <a:schemeClr val="tx1"/>
                </a:solidFill>
                <a:latin typeface="Arial" charset="0"/>
              </a:defRPr>
            </a:lvl1pPr>
            <a:lvl2pPr marL="742950" indent="-285750" defTabSz="917575" eaLnBrk="0" hangingPunct="0">
              <a:spcBef>
                <a:spcPct val="30000"/>
              </a:spcBef>
              <a:defRPr sz="1200">
                <a:solidFill>
                  <a:schemeClr val="tx1"/>
                </a:solidFill>
                <a:latin typeface="Arial" charset="0"/>
              </a:defRPr>
            </a:lvl2pPr>
            <a:lvl3pPr marL="1143000" indent="-228600" defTabSz="917575" eaLnBrk="0" hangingPunct="0">
              <a:spcBef>
                <a:spcPct val="30000"/>
              </a:spcBef>
              <a:defRPr sz="1200">
                <a:solidFill>
                  <a:schemeClr val="tx1"/>
                </a:solidFill>
                <a:latin typeface="Arial" charset="0"/>
              </a:defRPr>
            </a:lvl3pPr>
            <a:lvl4pPr marL="1600200" indent="-228600" defTabSz="917575" eaLnBrk="0" hangingPunct="0">
              <a:spcBef>
                <a:spcPct val="30000"/>
              </a:spcBef>
              <a:defRPr sz="1200">
                <a:solidFill>
                  <a:schemeClr val="tx1"/>
                </a:solidFill>
                <a:latin typeface="Arial" charset="0"/>
              </a:defRPr>
            </a:lvl4pPr>
            <a:lvl5pPr marL="2057400" indent="-228600" defTabSz="917575" eaLnBrk="0" hangingPunct="0">
              <a:spcBef>
                <a:spcPct val="30000"/>
              </a:spcBef>
              <a:defRPr sz="1200">
                <a:solidFill>
                  <a:schemeClr val="tx1"/>
                </a:solidFill>
                <a:latin typeface="Arial" charset="0"/>
              </a:defRPr>
            </a:lvl5pPr>
            <a:lvl6pPr marL="2514600" indent="-228600" defTabSz="917575" eaLnBrk="0" fontAlgn="base" hangingPunct="0">
              <a:spcBef>
                <a:spcPct val="30000"/>
              </a:spcBef>
              <a:spcAft>
                <a:spcPct val="0"/>
              </a:spcAft>
              <a:defRPr sz="1200">
                <a:solidFill>
                  <a:schemeClr val="tx1"/>
                </a:solidFill>
                <a:latin typeface="Arial" charset="0"/>
              </a:defRPr>
            </a:lvl6pPr>
            <a:lvl7pPr marL="2971800" indent="-228600" defTabSz="917575" eaLnBrk="0" fontAlgn="base" hangingPunct="0">
              <a:spcBef>
                <a:spcPct val="30000"/>
              </a:spcBef>
              <a:spcAft>
                <a:spcPct val="0"/>
              </a:spcAft>
              <a:defRPr sz="1200">
                <a:solidFill>
                  <a:schemeClr val="tx1"/>
                </a:solidFill>
                <a:latin typeface="Arial" charset="0"/>
              </a:defRPr>
            </a:lvl7pPr>
            <a:lvl8pPr marL="3429000" indent="-228600" defTabSz="917575" eaLnBrk="0" fontAlgn="base" hangingPunct="0">
              <a:spcBef>
                <a:spcPct val="30000"/>
              </a:spcBef>
              <a:spcAft>
                <a:spcPct val="0"/>
              </a:spcAft>
              <a:defRPr sz="1200">
                <a:solidFill>
                  <a:schemeClr val="tx1"/>
                </a:solidFill>
                <a:latin typeface="Arial" charset="0"/>
              </a:defRPr>
            </a:lvl8pPr>
            <a:lvl9pPr marL="3886200" indent="-228600" defTabSz="917575"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24CA6AE-F401-415B-B0AA-D6B4FE2C881C}" type="slidenum">
              <a:rPr lang="nl-NL" altLang="en-US" i="0"/>
              <a:pPr algn="r" eaLnBrk="1" hangingPunct="1">
                <a:spcBef>
                  <a:spcPct val="0"/>
                </a:spcBef>
              </a:pPr>
              <a:t>25</a:t>
            </a:fld>
            <a:endParaRPr lang="nl-NL" altLang="en-US" i="0"/>
          </a:p>
        </p:txBody>
      </p:sp>
      <p:sp>
        <p:nvSpPr>
          <p:cNvPr id="67587" name="Rectangle 2"/>
          <p:cNvSpPr>
            <a:spLocks noGrp="1" noRot="1" noChangeAspect="1" noChangeArrowheads="1" noTextEdit="1"/>
          </p:cNvSpPr>
          <p:nvPr>
            <p:ph type="sldImg"/>
            <p:custDataLst>
              <p:tags r:id="rId1"/>
            </p:custDataLst>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1723855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269799-1D05-40C8-B469-17F9BE2993FA}" type="slidenum">
              <a:rPr lang="nl-NL" smtClean="0"/>
              <a:pPr>
                <a:defRPr/>
              </a:pPr>
              <a:t>26</a:t>
            </a:fld>
            <a:endParaRPr lang="nl-NL"/>
          </a:p>
        </p:txBody>
      </p:sp>
    </p:spTree>
    <p:extLst>
      <p:ext uri="{BB962C8B-B14F-4D97-AF65-F5344CB8AC3E}">
        <p14:creationId xmlns:p14="http://schemas.microsoft.com/office/powerpoint/2010/main" val="2012525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9799-1D05-40C8-B469-17F9BE2993FA}" type="slidenum">
              <a:rPr lang="nl-NL" smtClean="0"/>
              <a:pPr>
                <a:defRPr/>
              </a:pPr>
              <a:t>28</a:t>
            </a:fld>
            <a:endParaRPr lang="nl-NL"/>
          </a:p>
        </p:txBody>
      </p:sp>
    </p:spTree>
    <p:extLst>
      <p:ext uri="{BB962C8B-B14F-4D97-AF65-F5344CB8AC3E}">
        <p14:creationId xmlns:p14="http://schemas.microsoft.com/office/powerpoint/2010/main" val="3940508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269799-1D05-40C8-B469-17F9BE2993FA}" type="slidenum">
              <a:rPr lang="nl-NL" smtClean="0"/>
              <a:pPr>
                <a:defRPr/>
              </a:pPr>
              <a:t>32</a:t>
            </a:fld>
            <a:endParaRPr lang="nl-NL"/>
          </a:p>
        </p:txBody>
      </p:sp>
    </p:spTree>
    <p:extLst>
      <p:ext uri="{BB962C8B-B14F-4D97-AF65-F5344CB8AC3E}">
        <p14:creationId xmlns:p14="http://schemas.microsoft.com/office/powerpoint/2010/main" val="1367442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9799-1D05-40C8-B469-17F9BE2993FA}" type="slidenum">
              <a:rPr lang="nl-NL" smtClean="0"/>
              <a:pPr>
                <a:defRPr/>
              </a:pPr>
              <a:t>33</a:t>
            </a:fld>
            <a:endParaRPr lang="nl-NL"/>
          </a:p>
        </p:txBody>
      </p:sp>
    </p:spTree>
    <p:extLst>
      <p:ext uri="{BB962C8B-B14F-4D97-AF65-F5344CB8AC3E}">
        <p14:creationId xmlns:p14="http://schemas.microsoft.com/office/powerpoint/2010/main" val="2752648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02818E-4319-4FE0-891D-CE26A9FE886C}" type="datetime1">
              <a:rPr lang="en-US" smtClean="0"/>
              <a:t>10/21/2021</a:t>
            </a:fld>
            <a:endParaRPr lang="en-US"/>
          </a:p>
        </p:txBody>
      </p:sp>
      <p:sp>
        <p:nvSpPr>
          <p:cNvPr id="5" name="Footer Placeholder 4"/>
          <p:cNvSpPr>
            <a:spLocks noGrp="1"/>
          </p:cNvSpPr>
          <p:nvPr>
            <p:ph type="ftr" sz="quarter" idx="11"/>
          </p:nvPr>
        </p:nvSpPr>
        <p:spPr>
          <a:xfrm>
            <a:off x="457200" y="6356350"/>
            <a:ext cx="8229600" cy="365125"/>
          </a:xfrm>
        </p:spPr>
        <p:txBody>
          <a:bodyPr/>
          <a:lstStyle/>
          <a:p>
            <a:r>
              <a:rPr lang="en-US" dirty="0" smtClean="0"/>
              <a:t>www.menti.com </a:t>
            </a:r>
            <a:r>
              <a:rPr lang="en-US" dirty="0" smtClean="0"/>
              <a:t>(7884 0692) </a:t>
            </a:r>
            <a:r>
              <a:rPr lang="en-US" dirty="0" smtClean="0"/>
              <a:t>	www.wichor.nl/20211007</a:t>
            </a:r>
          </a:p>
        </p:txBody>
      </p:sp>
      <p:sp>
        <p:nvSpPr>
          <p:cNvPr id="6" name="Slide Number Placeholder 5"/>
          <p:cNvSpPr>
            <a:spLocks noGrp="1"/>
          </p:cNvSpPr>
          <p:nvPr>
            <p:ph type="sldNum" sz="quarter" idx="12"/>
          </p:nvPr>
        </p:nvSpPr>
        <p:spPr/>
        <p:txBody>
          <a:bodyPr/>
          <a:lstStyle/>
          <a:p>
            <a:fld id="{857C2B1F-78BA-46CC-B4D7-022240F4BB28}" type="slidenum">
              <a:rPr lang="en-US" smtClean="0"/>
              <a:t>‹#›</a:t>
            </a:fld>
            <a:endParaRPr lang="en-US"/>
          </a:p>
        </p:txBody>
      </p:sp>
    </p:spTree>
    <p:extLst>
      <p:ext uri="{BB962C8B-B14F-4D97-AF65-F5344CB8AC3E}">
        <p14:creationId xmlns:p14="http://schemas.microsoft.com/office/powerpoint/2010/main" val="22300182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305A55-BEAC-4DAA-BD27-FF33B699CF86}" type="datetime1">
              <a:rPr lang="en-US" smtClean="0"/>
              <a:t>10/21/2021</a:t>
            </a:fld>
            <a:endParaRPr lang="en-US"/>
          </a:p>
        </p:txBody>
      </p:sp>
      <p:sp>
        <p:nvSpPr>
          <p:cNvPr id="5" name="Footer Placeholder 4"/>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
        <p:nvSpPr>
          <p:cNvPr id="6" name="Slide Number Placeholder 5"/>
          <p:cNvSpPr>
            <a:spLocks noGrp="1"/>
          </p:cNvSpPr>
          <p:nvPr>
            <p:ph type="sldNum" sz="quarter" idx="12"/>
          </p:nvPr>
        </p:nvSpPr>
        <p:spPr/>
        <p:txBody>
          <a:bodyPr/>
          <a:lstStyle/>
          <a:p>
            <a:fld id="{857C2B1F-78BA-46CC-B4D7-022240F4BB28}" type="slidenum">
              <a:rPr lang="en-US" smtClean="0"/>
              <a:t>‹#›</a:t>
            </a:fld>
            <a:endParaRPr lang="en-US"/>
          </a:p>
        </p:txBody>
      </p:sp>
    </p:spTree>
    <p:extLst>
      <p:ext uri="{BB962C8B-B14F-4D97-AF65-F5344CB8AC3E}">
        <p14:creationId xmlns:p14="http://schemas.microsoft.com/office/powerpoint/2010/main" val="2796072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9920DD-E729-4953-B5C4-DD9B7B4B9AB4}" type="datetime1">
              <a:rPr lang="en-US" smtClean="0"/>
              <a:t>10/21/2021</a:t>
            </a:fld>
            <a:endParaRPr lang="en-US"/>
          </a:p>
        </p:txBody>
      </p:sp>
      <p:sp>
        <p:nvSpPr>
          <p:cNvPr id="5" name="Footer Placeholder 4"/>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
        <p:nvSpPr>
          <p:cNvPr id="6" name="Slide Number Placeholder 5"/>
          <p:cNvSpPr>
            <a:spLocks noGrp="1"/>
          </p:cNvSpPr>
          <p:nvPr>
            <p:ph type="sldNum" sz="quarter" idx="12"/>
          </p:nvPr>
        </p:nvSpPr>
        <p:spPr/>
        <p:txBody>
          <a:bodyPr/>
          <a:lstStyle/>
          <a:p>
            <a:fld id="{857C2B1F-78BA-46CC-B4D7-022240F4BB28}" type="slidenum">
              <a:rPr lang="en-US" smtClean="0"/>
              <a:t>‹#›</a:t>
            </a:fld>
            <a:endParaRPr lang="en-US"/>
          </a:p>
        </p:txBody>
      </p:sp>
    </p:spTree>
    <p:extLst>
      <p:ext uri="{BB962C8B-B14F-4D97-AF65-F5344CB8AC3E}">
        <p14:creationId xmlns:p14="http://schemas.microsoft.com/office/powerpoint/2010/main" val="1944052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5ABB13-403A-4C88-9042-D1F6282C4D96}" type="datetime1">
              <a:rPr lang="en-US" smtClean="0"/>
              <a:t>10/21/2021</a:t>
            </a:fld>
            <a:endParaRPr lang="en-US"/>
          </a:p>
        </p:txBody>
      </p:sp>
      <p:sp>
        <p:nvSpPr>
          <p:cNvPr id="5" name="Footer Placeholder 4"/>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
        <p:nvSpPr>
          <p:cNvPr id="6" name="Slide Number Placeholder 5"/>
          <p:cNvSpPr>
            <a:spLocks noGrp="1"/>
          </p:cNvSpPr>
          <p:nvPr>
            <p:ph type="sldNum" sz="quarter" idx="12"/>
          </p:nvPr>
        </p:nvSpPr>
        <p:spPr/>
        <p:txBody>
          <a:bodyPr/>
          <a:lstStyle/>
          <a:p>
            <a:fld id="{857C2B1F-78BA-46CC-B4D7-022240F4BB28}" type="slidenum">
              <a:rPr lang="en-US" smtClean="0"/>
              <a:t>‹#›</a:t>
            </a:fld>
            <a:endParaRPr lang="en-US"/>
          </a:p>
        </p:txBody>
      </p:sp>
    </p:spTree>
    <p:extLst>
      <p:ext uri="{BB962C8B-B14F-4D97-AF65-F5344CB8AC3E}">
        <p14:creationId xmlns:p14="http://schemas.microsoft.com/office/powerpoint/2010/main" val="10714486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23C628-8D50-4093-9DF8-2D0A757EB72E}" type="datetime1">
              <a:rPr lang="en-US" smtClean="0"/>
              <a:t>10/21/2021</a:t>
            </a:fld>
            <a:endParaRPr lang="en-US"/>
          </a:p>
        </p:txBody>
      </p:sp>
      <p:sp>
        <p:nvSpPr>
          <p:cNvPr id="5" name="Footer Placeholder 4"/>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
        <p:nvSpPr>
          <p:cNvPr id="6" name="Slide Number Placeholder 5"/>
          <p:cNvSpPr>
            <a:spLocks noGrp="1"/>
          </p:cNvSpPr>
          <p:nvPr>
            <p:ph type="sldNum" sz="quarter" idx="12"/>
          </p:nvPr>
        </p:nvSpPr>
        <p:spPr/>
        <p:txBody>
          <a:bodyPr/>
          <a:lstStyle/>
          <a:p>
            <a:fld id="{857C2B1F-78BA-46CC-B4D7-022240F4BB28}" type="slidenum">
              <a:rPr lang="en-US" smtClean="0"/>
              <a:t>‹#›</a:t>
            </a:fld>
            <a:endParaRPr lang="en-US"/>
          </a:p>
        </p:txBody>
      </p:sp>
    </p:spTree>
    <p:extLst>
      <p:ext uri="{BB962C8B-B14F-4D97-AF65-F5344CB8AC3E}">
        <p14:creationId xmlns:p14="http://schemas.microsoft.com/office/powerpoint/2010/main" val="58012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CC01BC-CF99-4673-B8AD-B9494CE58330}" type="datetime1">
              <a:rPr lang="en-US" smtClean="0"/>
              <a:t>10/21/2021</a:t>
            </a:fld>
            <a:endParaRPr lang="en-US"/>
          </a:p>
        </p:txBody>
      </p:sp>
      <p:sp>
        <p:nvSpPr>
          <p:cNvPr id="6" name="Footer Placeholder 5"/>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
        <p:nvSpPr>
          <p:cNvPr id="7" name="Slide Number Placeholder 6"/>
          <p:cNvSpPr>
            <a:spLocks noGrp="1"/>
          </p:cNvSpPr>
          <p:nvPr>
            <p:ph type="sldNum" sz="quarter" idx="12"/>
          </p:nvPr>
        </p:nvSpPr>
        <p:spPr/>
        <p:txBody>
          <a:bodyPr/>
          <a:lstStyle/>
          <a:p>
            <a:fld id="{857C2B1F-78BA-46CC-B4D7-022240F4BB28}" type="slidenum">
              <a:rPr lang="en-US" smtClean="0"/>
              <a:t>‹#›</a:t>
            </a:fld>
            <a:endParaRPr lang="en-US"/>
          </a:p>
        </p:txBody>
      </p:sp>
    </p:spTree>
    <p:extLst>
      <p:ext uri="{BB962C8B-B14F-4D97-AF65-F5344CB8AC3E}">
        <p14:creationId xmlns:p14="http://schemas.microsoft.com/office/powerpoint/2010/main" val="1863760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210C47-45A3-4767-AE71-D773320AE451}" type="datetime1">
              <a:rPr lang="en-US" smtClean="0"/>
              <a:t>10/21/2021</a:t>
            </a:fld>
            <a:endParaRPr lang="en-US"/>
          </a:p>
        </p:txBody>
      </p:sp>
      <p:sp>
        <p:nvSpPr>
          <p:cNvPr id="8" name="Footer Placeholder 7"/>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
        <p:nvSpPr>
          <p:cNvPr id="9" name="Slide Number Placeholder 8"/>
          <p:cNvSpPr>
            <a:spLocks noGrp="1"/>
          </p:cNvSpPr>
          <p:nvPr>
            <p:ph type="sldNum" sz="quarter" idx="12"/>
          </p:nvPr>
        </p:nvSpPr>
        <p:spPr/>
        <p:txBody>
          <a:bodyPr/>
          <a:lstStyle/>
          <a:p>
            <a:fld id="{857C2B1F-78BA-46CC-B4D7-022240F4BB28}" type="slidenum">
              <a:rPr lang="en-US" smtClean="0"/>
              <a:t>‹#›</a:t>
            </a:fld>
            <a:endParaRPr lang="en-US"/>
          </a:p>
        </p:txBody>
      </p:sp>
    </p:spTree>
    <p:extLst>
      <p:ext uri="{BB962C8B-B14F-4D97-AF65-F5344CB8AC3E}">
        <p14:creationId xmlns:p14="http://schemas.microsoft.com/office/powerpoint/2010/main" val="3679040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ACC793-4841-4A64-B8F2-80A55B105E74}" type="datetime1">
              <a:rPr lang="en-US" smtClean="0"/>
              <a:t>10/21/2021</a:t>
            </a:fld>
            <a:endParaRPr lang="en-US"/>
          </a:p>
        </p:txBody>
      </p:sp>
      <p:sp>
        <p:nvSpPr>
          <p:cNvPr id="4" name="Footer Placeholder 3"/>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
        <p:nvSpPr>
          <p:cNvPr id="5" name="Slide Number Placeholder 4"/>
          <p:cNvSpPr>
            <a:spLocks noGrp="1"/>
          </p:cNvSpPr>
          <p:nvPr>
            <p:ph type="sldNum" sz="quarter" idx="12"/>
          </p:nvPr>
        </p:nvSpPr>
        <p:spPr/>
        <p:txBody>
          <a:bodyPr/>
          <a:lstStyle/>
          <a:p>
            <a:fld id="{857C2B1F-78BA-46CC-B4D7-022240F4BB28}" type="slidenum">
              <a:rPr lang="en-US" smtClean="0"/>
              <a:t>‹#›</a:t>
            </a:fld>
            <a:endParaRPr lang="en-US"/>
          </a:p>
        </p:txBody>
      </p:sp>
    </p:spTree>
    <p:extLst>
      <p:ext uri="{BB962C8B-B14F-4D97-AF65-F5344CB8AC3E}">
        <p14:creationId xmlns:p14="http://schemas.microsoft.com/office/powerpoint/2010/main" val="4136318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033D8-F555-4676-9D60-7B5CB57EAFB3}" type="datetime1">
              <a:rPr lang="en-US" smtClean="0"/>
              <a:t>10/21/2021</a:t>
            </a:fld>
            <a:endParaRPr lang="en-US"/>
          </a:p>
        </p:txBody>
      </p:sp>
      <p:sp>
        <p:nvSpPr>
          <p:cNvPr id="3" name="Footer Placeholder 2"/>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
        <p:nvSpPr>
          <p:cNvPr id="4" name="Slide Number Placeholder 3"/>
          <p:cNvSpPr>
            <a:spLocks noGrp="1"/>
          </p:cNvSpPr>
          <p:nvPr>
            <p:ph type="sldNum" sz="quarter" idx="12"/>
          </p:nvPr>
        </p:nvSpPr>
        <p:spPr/>
        <p:txBody>
          <a:bodyPr/>
          <a:lstStyle/>
          <a:p>
            <a:fld id="{857C2B1F-78BA-46CC-B4D7-022240F4BB28}" type="slidenum">
              <a:rPr lang="en-US" smtClean="0"/>
              <a:t>‹#›</a:t>
            </a:fld>
            <a:endParaRPr lang="en-US"/>
          </a:p>
        </p:txBody>
      </p:sp>
    </p:spTree>
    <p:extLst>
      <p:ext uri="{BB962C8B-B14F-4D97-AF65-F5344CB8AC3E}">
        <p14:creationId xmlns:p14="http://schemas.microsoft.com/office/powerpoint/2010/main" val="31517053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63BD2D-2490-43A6-9942-75D8BF649D98}" type="datetime1">
              <a:rPr lang="en-US" smtClean="0"/>
              <a:t>10/21/2021</a:t>
            </a:fld>
            <a:endParaRPr lang="en-US"/>
          </a:p>
        </p:txBody>
      </p:sp>
      <p:sp>
        <p:nvSpPr>
          <p:cNvPr id="6" name="Footer Placeholder 5"/>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
        <p:nvSpPr>
          <p:cNvPr id="7" name="Slide Number Placeholder 6"/>
          <p:cNvSpPr>
            <a:spLocks noGrp="1"/>
          </p:cNvSpPr>
          <p:nvPr>
            <p:ph type="sldNum" sz="quarter" idx="12"/>
          </p:nvPr>
        </p:nvSpPr>
        <p:spPr/>
        <p:txBody>
          <a:bodyPr/>
          <a:lstStyle/>
          <a:p>
            <a:fld id="{857C2B1F-78BA-46CC-B4D7-022240F4BB28}" type="slidenum">
              <a:rPr lang="en-US" smtClean="0"/>
              <a:t>‹#›</a:t>
            </a:fld>
            <a:endParaRPr lang="en-US"/>
          </a:p>
        </p:txBody>
      </p:sp>
    </p:spTree>
    <p:extLst>
      <p:ext uri="{BB962C8B-B14F-4D97-AF65-F5344CB8AC3E}">
        <p14:creationId xmlns:p14="http://schemas.microsoft.com/office/powerpoint/2010/main" val="2793139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FC10D9-EDFC-4A53-801F-65DD9DAAA6FA}" type="datetime1">
              <a:rPr lang="en-US" smtClean="0"/>
              <a:t>10/21/2021</a:t>
            </a:fld>
            <a:endParaRPr lang="en-US"/>
          </a:p>
        </p:txBody>
      </p:sp>
      <p:sp>
        <p:nvSpPr>
          <p:cNvPr id="6" name="Footer Placeholder 5"/>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
        <p:nvSpPr>
          <p:cNvPr id="7" name="Slide Number Placeholder 6"/>
          <p:cNvSpPr>
            <a:spLocks noGrp="1"/>
          </p:cNvSpPr>
          <p:nvPr>
            <p:ph type="sldNum" sz="quarter" idx="12"/>
          </p:nvPr>
        </p:nvSpPr>
        <p:spPr/>
        <p:txBody>
          <a:bodyPr/>
          <a:lstStyle/>
          <a:p>
            <a:fld id="{857C2B1F-78BA-46CC-B4D7-022240F4BB28}" type="slidenum">
              <a:rPr lang="en-US" smtClean="0"/>
              <a:t>‹#›</a:t>
            </a:fld>
            <a:endParaRPr lang="en-US"/>
          </a:p>
        </p:txBody>
      </p:sp>
    </p:spTree>
    <p:extLst>
      <p:ext uri="{BB962C8B-B14F-4D97-AF65-F5344CB8AC3E}">
        <p14:creationId xmlns:p14="http://schemas.microsoft.com/office/powerpoint/2010/main" val="1055712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832DB2-62E7-4FA6-9EE1-6697EBD3E231}" type="datetime1">
              <a:rPr lang="en-US" smtClean="0"/>
              <a:t>10/21/2021</a:t>
            </a:fld>
            <a:endParaRPr lang="en-US"/>
          </a:p>
        </p:txBody>
      </p:sp>
      <p:sp>
        <p:nvSpPr>
          <p:cNvPr id="5" name="Footer Placeholder 4"/>
          <p:cNvSpPr>
            <a:spLocks noGrp="1"/>
          </p:cNvSpPr>
          <p:nvPr>
            <p:ph type="ftr" sz="quarter" idx="3"/>
          </p:nvPr>
        </p:nvSpPr>
        <p:spPr>
          <a:xfrm>
            <a:off x="457200" y="6356350"/>
            <a:ext cx="8229600" cy="365125"/>
          </a:xfrm>
          <a:prstGeom prst="rect">
            <a:avLst/>
          </a:prstGeom>
        </p:spPr>
        <p:txBody>
          <a:bodyPr vert="horz" lIns="91440" tIns="45720" rIns="91440" bIns="45720" rtlCol="0" anchor="ctr"/>
          <a:lstStyle>
            <a:lvl1pPr algn="ctr">
              <a:defRPr sz="1500">
                <a:solidFill>
                  <a:schemeClr val="tx1">
                    <a:lumMod val="75000"/>
                    <a:lumOff val="25000"/>
                  </a:schemeClr>
                </a:solidFill>
              </a:defRPr>
            </a:lvl1pPr>
          </a:lstStyle>
          <a:p>
            <a:r>
              <a:rPr lang="en-US" dirty="0" smtClean="0"/>
              <a:t>www.menti.com </a:t>
            </a:r>
            <a:r>
              <a:rPr lang="en-US" dirty="0" smtClean="0"/>
              <a:t>(7884 0692) </a:t>
            </a:r>
            <a:r>
              <a:rPr lang="en-US" dirty="0" smtClean="0"/>
              <a:t>	www.wichor.nl/20211007</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C2B1F-78BA-46CC-B4D7-022240F4BB28}" type="slidenum">
              <a:rPr lang="en-US" smtClean="0"/>
              <a:t>‹#›</a:t>
            </a:fld>
            <a:endParaRPr lang="en-US"/>
          </a:p>
        </p:txBody>
      </p:sp>
    </p:spTree>
    <p:extLst>
      <p:ext uri="{BB962C8B-B14F-4D97-AF65-F5344CB8AC3E}">
        <p14:creationId xmlns:p14="http://schemas.microsoft.com/office/powerpoint/2010/main" val="2576413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w.bramer@erasmusmc.n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eahil2022.nl/" TargetMode="External"/><Relationship Id="rId2" Type="http://schemas.openxmlformats.org/officeDocument/2006/relationships/hyperlink" Target="mailto:w.bramer@erasmusmc.n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8"/>
            <a:ext cx="7772400" cy="1470025"/>
          </a:xfrm>
        </p:spPr>
        <p:txBody>
          <a:bodyPr>
            <a:normAutofit/>
          </a:bodyPr>
          <a:lstStyle/>
          <a:p>
            <a:r>
              <a:rPr lang="en-US" b="1" dirty="0"/>
              <a:t>Effectiveness and Efficiency in Exhaustive Searches </a:t>
            </a:r>
            <a:endParaRPr lang="en-US" dirty="0"/>
          </a:p>
        </p:txBody>
      </p:sp>
      <p:sp>
        <p:nvSpPr>
          <p:cNvPr id="3" name="Subtitle 2"/>
          <p:cNvSpPr>
            <a:spLocks noGrp="1"/>
          </p:cNvSpPr>
          <p:nvPr>
            <p:ph type="subTitle" idx="1"/>
          </p:nvPr>
        </p:nvSpPr>
        <p:spPr>
          <a:xfrm>
            <a:off x="0" y="1988840"/>
            <a:ext cx="9144000" cy="4608512"/>
          </a:xfrm>
        </p:spPr>
        <p:txBody>
          <a:bodyPr>
            <a:normAutofit fontScale="92500" lnSpcReduction="10000"/>
          </a:bodyPr>
          <a:lstStyle/>
          <a:p>
            <a:r>
              <a:rPr lang="nl-NL" b="1" dirty="0" smtClean="0">
                <a:solidFill>
                  <a:schemeClr val="tx1"/>
                </a:solidFill>
              </a:rPr>
              <a:t>7 </a:t>
            </a:r>
            <a:r>
              <a:rPr lang="nl-NL" b="1" dirty="0" err="1" smtClean="0">
                <a:solidFill>
                  <a:schemeClr val="tx1"/>
                </a:solidFill>
              </a:rPr>
              <a:t>and</a:t>
            </a:r>
            <a:r>
              <a:rPr lang="nl-NL" b="1" dirty="0" smtClean="0">
                <a:solidFill>
                  <a:schemeClr val="tx1"/>
                </a:solidFill>
              </a:rPr>
              <a:t> 21 </a:t>
            </a:r>
            <a:r>
              <a:rPr lang="nl-NL" b="1" dirty="0" err="1" smtClean="0">
                <a:solidFill>
                  <a:schemeClr val="tx1"/>
                </a:solidFill>
              </a:rPr>
              <a:t>October</a:t>
            </a:r>
            <a:r>
              <a:rPr lang="nl-NL" b="1" dirty="0" smtClean="0">
                <a:solidFill>
                  <a:schemeClr val="tx1"/>
                </a:solidFill>
              </a:rPr>
              <a:t> 2021</a:t>
            </a:r>
          </a:p>
          <a:p>
            <a:r>
              <a:rPr lang="nl-NL" b="1" dirty="0" err="1" smtClean="0">
                <a:solidFill>
                  <a:schemeClr val="tx1"/>
                </a:solidFill>
              </a:rPr>
              <a:t>Medical</a:t>
            </a:r>
            <a:r>
              <a:rPr lang="nl-NL" b="1" dirty="0" smtClean="0">
                <a:solidFill>
                  <a:schemeClr val="tx1"/>
                </a:solidFill>
              </a:rPr>
              <a:t> Library Association - Online</a:t>
            </a:r>
          </a:p>
          <a:p>
            <a:endParaRPr lang="nl-NL" b="1" dirty="0"/>
          </a:p>
          <a:p>
            <a:r>
              <a:rPr lang="nl-NL" dirty="0" smtClean="0">
                <a:solidFill>
                  <a:schemeClr val="tx1"/>
                </a:solidFill>
              </a:rPr>
              <a:t>www.wichor.nl/20211007</a:t>
            </a:r>
          </a:p>
          <a:p>
            <a:r>
              <a:rPr lang="nl-NL" b="1" dirty="0" smtClean="0">
                <a:solidFill>
                  <a:schemeClr val="bg1">
                    <a:lumMod val="50000"/>
                  </a:schemeClr>
                </a:solidFill>
              </a:rPr>
              <a:t>  </a:t>
            </a:r>
            <a:r>
              <a:rPr lang="nl-NL" dirty="0" smtClean="0">
                <a:solidFill>
                  <a:schemeClr val="tx1"/>
                </a:solidFill>
              </a:rPr>
              <a:t> menti.com </a:t>
            </a:r>
            <a:r>
              <a:rPr lang="nl-NL" dirty="0" smtClean="0">
                <a:solidFill>
                  <a:schemeClr val="tx1"/>
                </a:solidFill>
              </a:rPr>
              <a:t>7884 0692</a:t>
            </a:r>
            <a:endParaRPr lang="nl-NL" dirty="0" smtClean="0">
              <a:solidFill>
                <a:schemeClr val="tx1"/>
              </a:solidFill>
            </a:endParaRPr>
          </a:p>
          <a:p>
            <a:endParaRPr lang="nl-NL" dirty="0">
              <a:solidFill>
                <a:schemeClr val="tx1"/>
              </a:solidFill>
            </a:endParaRPr>
          </a:p>
          <a:p>
            <a:r>
              <a:rPr lang="nl-NL" dirty="0" err="1" smtClean="0">
                <a:solidFill>
                  <a:schemeClr val="tx1"/>
                </a:solidFill>
              </a:rPr>
              <a:t>Please</a:t>
            </a:r>
            <a:r>
              <a:rPr lang="nl-NL" dirty="0" smtClean="0">
                <a:solidFill>
                  <a:schemeClr val="tx1"/>
                </a:solidFill>
              </a:rPr>
              <a:t> </a:t>
            </a:r>
            <a:r>
              <a:rPr lang="nl-NL" dirty="0" err="1" smtClean="0">
                <a:solidFill>
                  <a:schemeClr val="tx1"/>
                </a:solidFill>
              </a:rPr>
              <a:t>already</a:t>
            </a:r>
            <a:r>
              <a:rPr lang="nl-NL" dirty="0" smtClean="0">
                <a:solidFill>
                  <a:schemeClr val="tx1"/>
                </a:solidFill>
              </a:rPr>
              <a:t> make </a:t>
            </a:r>
            <a:r>
              <a:rPr lang="nl-NL" dirty="0" err="1" smtClean="0">
                <a:solidFill>
                  <a:schemeClr val="tx1"/>
                </a:solidFill>
              </a:rPr>
              <a:t>sure</a:t>
            </a:r>
            <a:r>
              <a:rPr lang="nl-NL" dirty="0" smtClean="0">
                <a:solidFill>
                  <a:schemeClr val="tx1"/>
                </a:solidFill>
              </a:rPr>
              <a:t> </a:t>
            </a:r>
            <a:r>
              <a:rPr lang="nl-NL" dirty="0" err="1" smtClean="0">
                <a:solidFill>
                  <a:schemeClr val="tx1"/>
                </a:solidFill>
              </a:rPr>
              <a:t>you</a:t>
            </a:r>
            <a:r>
              <a:rPr lang="nl-NL" dirty="0" smtClean="0">
                <a:solidFill>
                  <a:schemeClr val="tx1"/>
                </a:solidFill>
              </a:rPr>
              <a:t> have access </a:t>
            </a:r>
            <a:r>
              <a:rPr lang="nl-NL" dirty="0" err="1" smtClean="0">
                <a:solidFill>
                  <a:schemeClr val="tx1"/>
                </a:solidFill>
              </a:rPr>
              <a:t>to</a:t>
            </a:r>
            <a:r>
              <a:rPr lang="nl-NL" dirty="0" smtClean="0">
                <a:solidFill>
                  <a:schemeClr val="tx1"/>
                </a:solidFill>
              </a:rPr>
              <a:t> </a:t>
            </a:r>
            <a:r>
              <a:rPr lang="nl-NL" dirty="0" err="1" smtClean="0">
                <a:solidFill>
                  <a:schemeClr val="tx1"/>
                </a:solidFill>
              </a:rPr>
              <a:t>your</a:t>
            </a:r>
            <a:r>
              <a:rPr lang="nl-NL" dirty="0" smtClean="0">
                <a:solidFill>
                  <a:schemeClr val="tx1"/>
                </a:solidFill>
              </a:rPr>
              <a:t> </a:t>
            </a:r>
            <a:r>
              <a:rPr lang="nl-NL" dirty="0" err="1" smtClean="0">
                <a:solidFill>
                  <a:schemeClr val="tx1"/>
                </a:solidFill>
              </a:rPr>
              <a:t>subscribed</a:t>
            </a:r>
            <a:r>
              <a:rPr lang="nl-NL" dirty="0" smtClean="0">
                <a:solidFill>
                  <a:schemeClr val="tx1"/>
                </a:solidFill>
              </a:rPr>
              <a:t> databases via </a:t>
            </a:r>
            <a:r>
              <a:rPr lang="nl-NL" dirty="0" err="1" smtClean="0">
                <a:solidFill>
                  <a:schemeClr val="tx1"/>
                </a:solidFill>
              </a:rPr>
              <a:t>your</a:t>
            </a:r>
            <a:r>
              <a:rPr lang="nl-NL" dirty="0" smtClean="0">
                <a:solidFill>
                  <a:schemeClr val="tx1"/>
                </a:solidFill>
              </a:rPr>
              <a:t> </a:t>
            </a:r>
            <a:r>
              <a:rPr lang="nl-NL" dirty="0" err="1" smtClean="0">
                <a:solidFill>
                  <a:schemeClr val="tx1"/>
                </a:solidFill>
              </a:rPr>
              <a:t>institute</a:t>
            </a:r>
            <a:r>
              <a:rPr lang="nl-NL" dirty="0" smtClean="0">
                <a:solidFill>
                  <a:schemeClr val="tx1"/>
                </a:solidFill>
              </a:rPr>
              <a:t> </a:t>
            </a:r>
            <a:br>
              <a:rPr lang="nl-NL" dirty="0" smtClean="0">
                <a:solidFill>
                  <a:schemeClr val="tx1"/>
                </a:solidFill>
              </a:rPr>
            </a:br>
            <a:r>
              <a:rPr lang="nl-NL" dirty="0" smtClean="0">
                <a:solidFill>
                  <a:schemeClr val="tx1"/>
                </a:solidFill>
              </a:rPr>
              <a:t>(embase.com or </a:t>
            </a:r>
            <a:r>
              <a:rPr lang="nl-NL" dirty="0" err="1" smtClean="0">
                <a:solidFill>
                  <a:schemeClr val="tx1"/>
                </a:solidFill>
              </a:rPr>
              <a:t>Medline</a:t>
            </a:r>
            <a:r>
              <a:rPr lang="nl-NL" dirty="0" smtClean="0">
                <a:solidFill>
                  <a:schemeClr val="tx1"/>
                </a:solidFill>
              </a:rPr>
              <a:t>/ Embase via </a:t>
            </a:r>
            <a:r>
              <a:rPr lang="nl-NL" dirty="0" err="1" smtClean="0">
                <a:solidFill>
                  <a:schemeClr val="tx1"/>
                </a:solidFill>
              </a:rPr>
              <a:t>Ovid</a:t>
            </a:r>
            <a:r>
              <a:rPr lang="nl-NL"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2586104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360000" cy="7324068"/>
          </a:xfrm>
          <a:prstGeom prst="rect">
            <a:avLst/>
          </a:prstGeom>
        </p:spPr>
      </p:pic>
      <p:sp>
        <p:nvSpPr>
          <p:cNvPr id="7" name="TextBox 6"/>
          <p:cNvSpPr txBox="1"/>
          <p:nvPr/>
        </p:nvSpPr>
        <p:spPr>
          <a:xfrm>
            <a:off x="2880000" y="4320000"/>
            <a:ext cx="6480000" cy="3323987"/>
          </a:xfrm>
          <a:prstGeom prst="rect">
            <a:avLst/>
          </a:prstGeom>
          <a:solidFill>
            <a:schemeClr val="bg1"/>
          </a:solidFill>
        </p:spPr>
        <p:txBody>
          <a:bodyPr wrap="square" rtlCol="0">
            <a:spAutoFit/>
          </a:bodyPr>
          <a:lstStyle/>
          <a:p>
            <a:r>
              <a:rPr lang="en-US" sz="3000" i="0" dirty="0"/>
              <a:t>(("Vitamins"[Mesh]) AND "Hormones"[Mesh]) AND "Skin Diseases"[Mesh] </a:t>
            </a:r>
            <a:endParaRPr lang="en-US" sz="3000" i="0" dirty="0" smtClean="0"/>
          </a:p>
          <a:p>
            <a:r>
              <a:rPr lang="en-US" sz="3000" i="0" dirty="0" smtClean="0"/>
              <a:t>Filters</a:t>
            </a:r>
            <a:r>
              <a:rPr lang="en-US" sz="3000" i="0" dirty="0"/>
              <a:t>: Clinical Trial</a:t>
            </a:r>
            <a:endParaRPr lang="en-US" sz="3000" i="0" dirty="0" smtClean="0"/>
          </a:p>
          <a:p>
            <a:r>
              <a:rPr lang="en-US" sz="3000" i="0" dirty="0"/>
              <a:t>	</a:t>
            </a:r>
            <a:r>
              <a:rPr lang="en-US" sz="3000" i="0" dirty="0" smtClean="0"/>
              <a:t>			5 results</a:t>
            </a:r>
          </a:p>
          <a:p>
            <a:endParaRPr lang="en-US" sz="3000" i="0" dirty="0"/>
          </a:p>
          <a:p>
            <a:endParaRPr lang="nl-NL" sz="3000" i="0" dirty="0"/>
          </a:p>
        </p:txBody>
      </p:sp>
    </p:spTree>
    <p:extLst>
      <p:ext uri="{BB962C8B-B14F-4D97-AF65-F5344CB8AC3E}">
        <p14:creationId xmlns:p14="http://schemas.microsoft.com/office/powerpoint/2010/main" val="393503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360000" cy="7337887"/>
          </a:xfrm>
          <a:prstGeom prst="rect">
            <a:avLst/>
          </a:prstGeom>
        </p:spPr>
      </p:pic>
      <p:sp>
        <p:nvSpPr>
          <p:cNvPr id="11" name="TextBox 10"/>
          <p:cNvSpPr txBox="1"/>
          <p:nvPr/>
        </p:nvSpPr>
        <p:spPr>
          <a:xfrm>
            <a:off x="2880000" y="4320000"/>
            <a:ext cx="6480000" cy="3323987"/>
          </a:xfrm>
          <a:prstGeom prst="rect">
            <a:avLst/>
          </a:prstGeom>
          <a:solidFill>
            <a:schemeClr val="bg1"/>
          </a:solidFill>
        </p:spPr>
        <p:txBody>
          <a:bodyPr wrap="square" rtlCol="0">
            <a:spAutoFit/>
          </a:bodyPr>
          <a:lstStyle/>
          <a:p>
            <a:r>
              <a:rPr lang="en-US" sz="3000" i="0" dirty="0"/>
              <a:t>vitamin* </a:t>
            </a:r>
            <a:r>
              <a:rPr lang="en-US" sz="3000" i="0" dirty="0" smtClean="0"/>
              <a:t>AND </a:t>
            </a:r>
            <a:r>
              <a:rPr lang="en-US" sz="3000" i="0" dirty="0" err="1" smtClean="0"/>
              <a:t>hormon</a:t>
            </a:r>
            <a:r>
              <a:rPr lang="en-US" sz="3000" i="0" dirty="0"/>
              <a:t>* AND clinic* AND skin disease</a:t>
            </a:r>
            <a:r>
              <a:rPr lang="en-US" sz="3000" i="0" dirty="0" smtClean="0"/>
              <a:t>*</a:t>
            </a:r>
          </a:p>
          <a:p>
            <a:endParaRPr lang="en-US" sz="3000" i="0" dirty="0" smtClean="0"/>
          </a:p>
          <a:p>
            <a:endParaRPr lang="en-US" sz="3000" i="0" dirty="0"/>
          </a:p>
          <a:p>
            <a:r>
              <a:rPr lang="en-US" sz="3000" i="0" dirty="0"/>
              <a:t>	</a:t>
            </a:r>
            <a:r>
              <a:rPr lang="en-US" sz="3000" i="0" dirty="0" smtClean="0"/>
              <a:t>			285 results</a:t>
            </a:r>
          </a:p>
          <a:p>
            <a:endParaRPr lang="en-US" sz="3000" i="0" dirty="0"/>
          </a:p>
          <a:p>
            <a:endParaRPr lang="nl-NL" sz="3000" i="0" dirty="0"/>
          </a:p>
        </p:txBody>
      </p:sp>
    </p:spTree>
    <p:extLst>
      <p:ext uri="{BB962C8B-B14F-4D97-AF65-F5344CB8AC3E}">
        <p14:creationId xmlns:p14="http://schemas.microsoft.com/office/powerpoint/2010/main" val="94016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Content Placeholder 2"/>
          <p:cNvSpPr>
            <a:spLocks noGrp="1"/>
          </p:cNvSpPr>
          <p:nvPr>
            <p:ph idx="1"/>
          </p:nvPr>
        </p:nvSpPr>
        <p:spPr/>
        <p:txBody>
          <a:bodyPr/>
          <a:lstStyle/>
          <a:p>
            <a:endParaRPr lang="nl-NL"/>
          </a:p>
        </p:txBody>
      </p:sp>
      <p:pic>
        <p:nvPicPr>
          <p:cNvPr id="6" name="Picture 5"/>
          <p:cNvPicPr>
            <a:picLocks noChangeAspect="1"/>
          </p:cNvPicPr>
          <p:nvPr/>
        </p:nvPicPr>
        <p:blipFill>
          <a:blip r:embed="rId2"/>
          <a:stretch>
            <a:fillRect/>
          </a:stretch>
        </p:blipFill>
        <p:spPr>
          <a:xfrm>
            <a:off x="0" y="0"/>
            <a:ext cx="9360000" cy="7322148"/>
          </a:xfrm>
          <a:prstGeom prst="rect">
            <a:avLst/>
          </a:prstGeom>
        </p:spPr>
      </p:pic>
      <p:sp>
        <p:nvSpPr>
          <p:cNvPr id="7" name="TextBox 6"/>
          <p:cNvSpPr txBox="1"/>
          <p:nvPr/>
        </p:nvSpPr>
        <p:spPr>
          <a:xfrm>
            <a:off x="2880000" y="4320000"/>
            <a:ext cx="6480000" cy="3323987"/>
          </a:xfrm>
          <a:prstGeom prst="rect">
            <a:avLst/>
          </a:prstGeom>
          <a:solidFill>
            <a:schemeClr val="bg1"/>
          </a:solidFill>
        </p:spPr>
        <p:txBody>
          <a:bodyPr wrap="square" rtlCol="0">
            <a:spAutoFit/>
          </a:bodyPr>
          <a:lstStyle/>
          <a:p>
            <a:r>
              <a:rPr lang="en-US" sz="3000" i="0" dirty="0"/>
              <a:t>vitamin* OR </a:t>
            </a:r>
            <a:r>
              <a:rPr lang="en-US" sz="3000" i="0" dirty="0" err="1"/>
              <a:t>hormon</a:t>
            </a:r>
            <a:r>
              <a:rPr lang="en-US" sz="3000" i="0" dirty="0"/>
              <a:t>* AND clinic* AND skin disease</a:t>
            </a:r>
            <a:r>
              <a:rPr lang="en-US" sz="3000" i="0" dirty="0" smtClean="0"/>
              <a:t>*</a:t>
            </a:r>
          </a:p>
          <a:p>
            <a:endParaRPr lang="en-US" sz="3000" i="0" dirty="0" smtClean="0"/>
          </a:p>
          <a:p>
            <a:endParaRPr lang="en-US" sz="3000" i="0" dirty="0"/>
          </a:p>
          <a:p>
            <a:r>
              <a:rPr lang="en-US" sz="3000" i="0" dirty="0"/>
              <a:t>	</a:t>
            </a:r>
            <a:r>
              <a:rPr lang="en-US" sz="3000" i="0" dirty="0" smtClean="0"/>
              <a:t>			7,626 results</a:t>
            </a:r>
          </a:p>
          <a:p>
            <a:endParaRPr lang="en-US" sz="3000" i="0" dirty="0"/>
          </a:p>
          <a:p>
            <a:endParaRPr lang="nl-NL" sz="3000" i="0" dirty="0"/>
          </a:p>
        </p:txBody>
      </p:sp>
    </p:spTree>
    <p:extLst>
      <p:ext uri="{BB962C8B-B14F-4D97-AF65-F5344CB8AC3E}">
        <p14:creationId xmlns:p14="http://schemas.microsoft.com/office/powerpoint/2010/main" val="169338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nl-NL"/>
          </a:p>
        </p:txBody>
      </p:sp>
      <p:pic>
        <p:nvPicPr>
          <p:cNvPr id="5" name="Picture 4"/>
          <p:cNvPicPr>
            <a:picLocks noChangeAspect="1"/>
          </p:cNvPicPr>
          <p:nvPr/>
        </p:nvPicPr>
        <p:blipFill>
          <a:blip r:embed="rId3"/>
          <a:stretch>
            <a:fillRect/>
          </a:stretch>
        </p:blipFill>
        <p:spPr>
          <a:xfrm>
            <a:off x="0" y="0"/>
            <a:ext cx="9360000" cy="7337887"/>
          </a:xfrm>
          <a:prstGeom prst="rect">
            <a:avLst/>
          </a:prstGeom>
        </p:spPr>
      </p:pic>
      <p:sp>
        <p:nvSpPr>
          <p:cNvPr id="6" name="TextBox 5"/>
          <p:cNvSpPr txBox="1"/>
          <p:nvPr/>
        </p:nvSpPr>
        <p:spPr>
          <a:xfrm>
            <a:off x="2880000" y="4320000"/>
            <a:ext cx="6480000" cy="3323987"/>
          </a:xfrm>
          <a:prstGeom prst="rect">
            <a:avLst/>
          </a:prstGeom>
          <a:solidFill>
            <a:schemeClr val="bg1"/>
          </a:solidFill>
        </p:spPr>
        <p:txBody>
          <a:bodyPr wrap="square" rtlCol="0">
            <a:spAutoFit/>
          </a:bodyPr>
          <a:lstStyle/>
          <a:p>
            <a:r>
              <a:rPr lang="en-US" sz="1500" i="0" dirty="0"/>
              <a:t>(vitamins[</a:t>
            </a:r>
            <a:r>
              <a:rPr lang="en-US" sz="1500" i="0" dirty="0" err="1"/>
              <a:t>mh</a:t>
            </a:r>
            <a:r>
              <a:rPr lang="en-US" sz="1500" i="0" dirty="0"/>
              <a:t>] OR hormones[</a:t>
            </a:r>
            <a:r>
              <a:rPr lang="en-US" sz="1500" i="0" dirty="0" err="1"/>
              <a:t>mh</a:t>
            </a:r>
            <a:r>
              <a:rPr lang="en-US" sz="1500" i="0" dirty="0"/>
              <a:t>] OR vitamins[pa] OR hormones[pa] OR vitamin*[</a:t>
            </a:r>
            <a:r>
              <a:rPr lang="en-US" sz="1500" i="0" dirty="0" err="1"/>
              <a:t>tiab</a:t>
            </a:r>
            <a:r>
              <a:rPr lang="en-US" sz="1500" i="0" dirty="0"/>
              <a:t>] OR </a:t>
            </a:r>
            <a:r>
              <a:rPr lang="en-US" sz="1500" i="0" dirty="0" err="1"/>
              <a:t>hormon</a:t>
            </a:r>
            <a:r>
              <a:rPr lang="en-US" sz="1500" i="0" dirty="0"/>
              <a:t>*[</a:t>
            </a:r>
            <a:r>
              <a:rPr lang="en-US" sz="1500" i="0" dirty="0" err="1"/>
              <a:t>tiab</a:t>
            </a:r>
            <a:r>
              <a:rPr lang="en-US" sz="1500" i="0" dirty="0"/>
              <a:t>]) AND ("Clinical Study" [</a:t>
            </a:r>
            <a:r>
              <a:rPr lang="en-US" sz="1500" i="0" dirty="0" err="1"/>
              <a:t>pt</a:t>
            </a:r>
            <a:r>
              <a:rPr lang="en-US" sz="1500" i="0" dirty="0"/>
              <a:t>] OR clinical medicine[</a:t>
            </a:r>
            <a:r>
              <a:rPr lang="en-US" sz="1500" i="0" dirty="0" err="1"/>
              <a:t>mh</a:t>
            </a:r>
            <a:r>
              <a:rPr lang="en-US" sz="1500" i="0" dirty="0"/>
              <a:t>] OR Clinical Studies as Topic[</a:t>
            </a:r>
            <a:r>
              <a:rPr lang="en-US" sz="1500" i="0" dirty="0" err="1"/>
              <a:t>mh</a:t>
            </a:r>
            <a:r>
              <a:rPr lang="en-US" sz="1500" i="0" dirty="0"/>
              <a:t>] OR clinical*[</a:t>
            </a:r>
            <a:r>
              <a:rPr lang="en-US" sz="1500" i="0" dirty="0" err="1"/>
              <a:t>tiab</a:t>
            </a:r>
            <a:r>
              <a:rPr lang="en-US" sz="1500" i="0" dirty="0" smtClean="0"/>
              <a:t>]) </a:t>
            </a:r>
            <a:r>
              <a:rPr lang="en-US" sz="1500" i="0" dirty="0"/>
              <a:t>AND (dermatology[</a:t>
            </a:r>
            <a:r>
              <a:rPr lang="en-US" sz="1500" i="0" dirty="0" err="1"/>
              <a:t>mh</a:t>
            </a:r>
            <a:r>
              <a:rPr lang="en-US" sz="1500" i="0" dirty="0"/>
              <a:t>] OR </a:t>
            </a:r>
            <a:r>
              <a:rPr lang="en-US" sz="1500" i="0" dirty="0" err="1"/>
              <a:t>dermatol</a:t>
            </a:r>
            <a:r>
              <a:rPr lang="en-US" sz="1500" i="0" dirty="0"/>
              <a:t>*[</a:t>
            </a:r>
            <a:r>
              <a:rPr lang="en-US" sz="1500" i="0" dirty="0" err="1"/>
              <a:t>tiab</a:t>
            </a:r>
            <a:r>
              <a:rPr lang="en-US" sz="1500" i="0" dirty="0"/>
              <a:t>] OR skin diseases[</a:t>
            </a:r>
            <a:r>
              <a:rPr lang="en-US" sz="1500" i="0" dirty="0" err="1"/>
              <a:t>mh</a:t>
            </a:r>
            <a:r>
              <a:rPr lang="en-US" sz="1500" i="0" dirty="0"/>
              <a:t>] OR </a:t>
            </a:r>
            <a:r>
              <a:rPr lang="en-US" sz="1500" i="0" dirty="0" smtClean="0"/>
              <a:t>skin-disease</a:t>
            </a:r>
            <a:r>
              <a:rPr lang="en-US" sz="1500" i="0" dirty="0"/>
              <a:t>*[</a:t>
            </a:r>
            <a:r>
              <a:rPr lang="en-US" sz="1500" i="0" dirty="0" err="1"/>
              <a:t>tiab</a:t>
            </a:r>
            <a:r>
              <a:rPr lang="en-US" sz="1500" i="0" dirty="0" smtClean="0"/>
              <a:t>])</a:t>
            </a:r>
          </a:p>
          <a:p>
            <a:endParaRPr lang="en-US" sz="1500" i="0" dirty="0" smtClean="0"/>
          </a:p>
          <a:p>
            <a:endParaRPr lang="en-US" sz="3000" i="0" dirty="0"/>
          </a:p>
          <a:p>
            <a:r>
              <a:rPr lang="en-US" sz="3000" i="0" dirty="0"/>
              <a:t>	</a:t>
            </a:r>
            <a:r>
              <a:rPr lang="en-US" sz="3000" i="0" dirty="0" smtClean="0"/>
              <a:t>			30,177 results</a:t>
            </a:r>
          </a:p>
          <a:p>
            <a:endParaRPr lang="en-US" sz="3000" i="0" dirty="0"/>
          </a:p>
          <a:p>
            <a:endParaRPr lang="nl-NL" sz="3000" i="0" dirty="0"/>
          </a:p>
        </p:txBody>
      </p:sp>
    </p:spTree>
    <p:extLst>
      <p:ext uri="{BB962C8B-B14F-4D97-AF65-F5344CB8AC3E}">
        <p14:creationId xmlns:p14="http://schemas.microsoft.com/office/powerpoint/2010/main" val="313567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6512" y="-1"/>
            <a:ext cx="9180512" cy="7195765"/>
          </a:xfrm>
          <a:prstGeom prst="rect">
            <a:avLst/>
          </a:prstGeom>
        </p:spPr>
      </p:pic>
      <p:sp>
        <p:nvSpPr>
          <p:cNvPr id="6" name="TextBox 5"/>
          <p:cNvSpPr txBox="1"/>
          <p:nvPr/>
        </p:nvSpPr>
        <p:spPr>
          <a:xfrm>
            <a:off x="2880000" y="4320000"/>
            <a:ext cx="6480000" cy="2862322"/>
          </a:xfrm>
          <a:prstGeom prst="rect">
            <a:avLst/>
          </a:prstGeom>
          <a:solidFill>
            <a:schemeClr val="bg1"/>
          </a:solidFill>
        </p:spPr>
        <p:txBody>
          <a:bodyPr wrap="square" rtlCol="0">
            <a:spAutoFit/>
          </a:bodyPr>
          <a:lstStyle/>
          <a:p>
            <a:r>
              <a:rPr lang="en-US" sz="1500" i="0" dirty="0"/>
              <a:t>(vitamins[</a:t>
            </a:r>
            <a:r>
              <a:rPr lang="en-US" sz="1500" i="0" dirty="0" err="1"/>
              <a:t>mh</a:t>
            </a:r>
            <a:r>
              <a:rPr lang="en-US" sz="1500" i="0" dirty="0"/>
              <a:t>] OR hormones[</a:t>
            </a:r>
            <a:r>
              <a:rPr lang="en-US" sz="1500" i="0" dirty="0" err="1"/>
              <a:t>mh</a:t>
            </a:r>
            <a:r>
              <a:rPr lang="en-US" sz="1500" i="0" dirty="0"/>
              <a:t>] OR vitamins[pa] OR hormones[pa] OR vitamin*[</a:t>
            </a:r>
            <a:r>
              <a:rPr lang="en-US" sz="1500" i="0" dirty="0" err="1"/>
              <a:t>tiab</a:t>
            </a:r>
            <a:r>
              <a:rPr lang="en-US" sz="1500" i="0" dirty="0"/>
              <a:t>] OR </a:t>
            </a:r>
            <a:r>
              <a:rPr lang="en-US" sz="1500" i="0" dirty="0" err="1"/>
              <a:t>hormon</a:t>
            </a:r>
            <a:r>
              <a:rPr lang="en-US" sz="1500" i="0" dirty="0"/>
              <a:t>*[</a:t>
            </a:r>
            <a:r>
              <a:rPr lang="en-US" sz="1500" i="0" dirty="0" err="1"/>
              <a:t>tiab</a:t>
            </a:r>
            <a:r>
              <a:rPr lang="en-US" sz="1500" i="0" dirty="0"/>
              <a:t>]) </a:t>
            </a:r>
            <a:r>
              <a:rPr lang="en-US" sz="1500" i="0" dirty="0" smtClean="0"/>
              <a:t>AND </a:t>
            </a:r>
            <a:r>
              <a:rPr lang="en-US" sz="1500" i="0" dirty="0"/>
              <a:t>(dermatology[</a:t>
            </a:r>
            <a:r>
              <a:rPr lang="en-US" sz="1500" i="0" dirty="0" err="1"/>
              <a:t>mh</a:t>
            </a:r>
            <a:r>
              <a:rPr lang="en-US" sz="1500" i="0" dirty="0"/>
              <a:t>] OR </a:t>
            </a:r>
            <a:r>
              <a:rPr lang="en-US" sz="1500" i="0" dirty="0" err="1"/>
              <a:t>dermatol</a:t>
            </a:r>
            <a:r>
              <a:rPr lang="en-US" sz="1500" i="0" dirty="0"/>
              <a:t>*[</a:t>
            </a:r>
            <a:r>
              <a:rPr lang="en-US" sz="1500" i="0" dirty="0" err="1"/>
              <a:t>tiab</a:t>
            </a:r>
            <a:r>
              <a:rPr lang="en-US" sz="1500" i="0" dirty="0"/>
              <a:t>] OR skin diseases[</a:t>
            </a:r>
            <a:r>
              <a:rPr lang="en-US" sz="1500" i="0" dirty="0" err="1"/>
              <a:t>mh</a:t>
            </a:r>
            <a:r>
              <a:rPr lang="en-US" sz="1500" i="0" dirty="0"/>
              <a:t>] OR </a:t>
            </a:r>
            <a:r>
              <a:rPr lang="en-US" sz="1500" i="0" dirty="0" smtClean="0"/>
              <a:t>skin-disease</a:t>
            </a:r>
            <a:r>
              <a:rPr lang="en-US" sz="1500" i="0" dirty="0"/>
              <a:t>*[</a:t>
            </a:r>
            <a:r>
              <a:rPr lang="en-US" sz="1500" i="0" dirty="0" err="1"/>
              <a:t>tiab</a:t>
            </a:r>
            <a:r>
              <a:rPr lang="en-US" sz="1500" i="0" dirty="0" smtClean="0"/>
              <a:t>])</a:t>
            </a:r>
          </a:p>
          <a:p>
            <a:endParaRPr lang="en-US" sz="1500" i="0" dirty="0" smtClean="0"/>
          </a:p>
          <a:p>
            <a:endParaRPr lang="en-US" sz="3000" i="0" dirty="0"/>
          </a:p>
          <a:p>
            <a:r>
              <a:rPr lang="en-US" sz="3000" i="0" dirty="0"/>
              <a:t>	</a:t>
            </a:r>
            <a:r>
              <a:rPr lang="en-US" sz="3000" i="0" dirty="0" smtClean="0"/>
              <a:t>			106,891 results</a:t>
            </a:r>
          </a:p>
          <a:p>
            <a:endParaRPr lang="en-US" sz="3000" i="0" dirty="0"/>
          </a:p>
          <a:p>
            <a:endParaRPr lang="nl-NL" sz="3000" i="0" dirty="0"/>
          </a:p>
        </p:txBody>
      </p:sp>
    </p:spTree>
    <p:extLst>
      <p:ext uri="{BB962C8B-B14F-4D97-AF65-F5344CB8AC3E}">
        <p14:creationId xmlns:p14="http://schemas.microsoft.com/office/powerpoint/2010/main" val="358458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nl-NL" dirty="0" err="1" smtClean="0"/>
              <a:t>What</a:t>
            </a:r>
            <a:r>
              <a:rPr lang="nl-NL" dirty="0" smtClean="0"/>
              <a:t> </a:t>
            </a:r>
            <a:r>
              <a:rPr lang="nl-NL" dirty="0" err="1" smtClean="0"/>
              <a:t>would</a:t>
            </a:r>
            <a:r>
              <a:rPr lang="nl-NL" dirty="0" smtClean="0"/>
              <a:t> </a:t>
            </a:r>
            <a:r>
              <a:rPr lang="nl-NL" dirty="0" err="1" smtClean="0"/>
              <a:t>you</a:t>
            </a:r>
            <a:r>
              <a:rPr lang="nl-NL" dirty="0" smtClean="0"/>
              <a:t> </a:t>
            </a:r>
            <a:r>
              <a:rPr lang="nl-NL" dirty="0" err="1" smtClean="0"/>
              <a:t>find</a:t>
            </a:r>
            <a:r>
              <a:rPr lang="nl-NL" dirty="0" smtClean="0"/>
              <a:t> </a:t>
            </a:r>
            <a:r>
              <a:rPr lang="nl-NL" dirty="0" err="1" smtClean="0"/>
              <a:t>an</a:t>
            </a:r>
            <a:r>
              <a:rPr lang="nl-NL" dirty="0" smtClean="0"/>
              <a:t> </a:t>
            </a:r>
            <a:r>
              <a:rPr lang="nl-NL" dirty="0" err="1" smtClean="0"/>
              <a:t>acceptable</a:t>
            </a:r>
            <a:r>
              <a:rPr lang="nl-NL" dirty="0" smtClean="0"/>
              <a:t> </a:t>
            </a:r>
            <a:r>
              <a:rPr lang="nl-NL" dirty="0" err="1" smtClean="0"/>
              <a:t>sensitivity</a:t>
            </a:r>
            <a:r>
              <a:rPr lang="nl-NL" dirty="0" smtClean="0"/>
              <a:t>/ </a:t>
            </a:r>
            <a:r>
              <a:rPr lang="nl-NL" dirty="0" err="1" smtClean="0"/>
              <a:t>specificity</a:t>
            </a:r>
            <a:r>
              <a:rPr lang="nl-NL" dirty="0" smtClean="0"/>
              <a:t>?</a:t>
            </a:r>
          </a:p>
          <a:p>
            <a:pPr marL="0" indent="0">
              <a:buNone/>
            </a:pPr>
            <a:endParaRPr lang="nl-NL" dirty="0"/>
          </a:p>
          <a:p>
            <a:pPr marL="0" indent="0">
              <a:buNone/>
            </a:pPr>
            <a:r>
              <a:rPr lang="en-US" dirty="0"/>
              <a:t>How do you think you as a group performed?</a:t>
            </a:r>
          </a:p>
          <a:p>
            <a:pPr marL="0" indent="0">
              <a:buNone/>
            </a:pPr>
            <a:endParaRPr lang="nl-NL" dirty="0" smtClean="0"/>
          </a:p>
          <a:p>
            <a:pPr marL="0" indent="0">
              <a:buNone/>
            </a:pPr>
            <a:r>
              <a:rPr lang="nl-NL" dirty="0" smtClean="0"/>
              <a:t>Go </a:t>
            </a:r>
            <a:r>
              <a:rPr lang="nl-NL" dirty="0" err="1" smtClean="0"/>
              <a:t>to</a:t>
            </a:r>
            <a:r>
              <a:rPr lang="nl-NL" dirty="0" smtClean="0"/>
              <a:t> menti.com</a:t>
            </a:r>
          </a:p>
          <a:p>
            <a:pPr marL="0" indent="0">
              <a:buNone/>
            </a:pPr>
            <a:endParaRPr lang="nl-NL" dirty="0"/>
          </a:p>
        </p:txBody>
      </p:sp>
      <p:sp>
        <p:nvSpPr>
          <p:cNvPr id="4" name="Footer Placeholder 3"/>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3297461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93487450"/>
              </p:ext>
            </p:extLst>
          </p:nvPr>
        </p:nvGraphicFramePr>
        <p:xfrm>
          <a:off x="457200" y="44624"/>
          <a:ext cx="1378496" cy="4813935"/>
        </p:xfrm>
        <a:graphic>
          <a:graphicData uri="http://schemas.openxmlformats.org/drawingml/2006/table">
            <a:tbl>
              <a:tblPr>
                <a:tableStyleId>{5C22544A-7EE6-4342-B048-85BDC9FD1C3A}</a:tableStyleId>
              </a:tblPr>
              <a:tblGrid>
                <a:gridCol w="1378496"/>
              </a:tblGrid>
              <a:tr h="190500">
                <a:tc>
                  <a:txBody>
                    <a:bodyPr/>
                    <a:lstStyle/>
                    <a:p>
                      <a:pPr algn="r" fontAlgn="b"/>
                      <a:r>
                        <a:rPr lang="nl-NL" sz="1600" b="1" u="none" strike="noStrike" dirty="0">
                          <a:effectLst/>
                        </a:rPr>
                        <a:t>#</a:t>
                      </a:r>
                      <a:r>
                        <a:rPr lang="nl-NL" sz="1600" b="1" u="none" strike="noStrike" dirty="0" err="1">
                          <a:effectLst/>
                        </a:rPr>
                        <a:t>terms</a:t>
                      </a:r>
                      <a:endParaRPr lang="nl-NL" sz="1600" b="1"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1600" u="none" strike="noStrike" dirty="0">
                          <a:effectLst/>
                        </a:rPr>
                        <a:t>3</a:t>
                      </a:r>
                      <a:endParaRPr lang="nl-NL" sz="16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1600" u="none" strike="noStrike" dirty="0">
                          <a:effectLst/>
                        </a:rPr>
                        <a:t>3</a:t>
                      </a:r>
                      <a:endParaRPr lang="nl-NL" sz="16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1600" u="none" strike="noStrike" dirty="0">
                          <a:effectLst/>
                        </a:rPr>
                        <a:t>3</a:t>
                      </a:r>
                      <a:endParaRPr lang="nl-NL" sz="16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1600" u="none" strike="noStrike" dirty="0">
                          <a:effectLst/>
                        </a:rPr>
                        <a:t>4</a:t>
                      </a:r>
                      <a:endParaRPr lang="nl-NL" sz="16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1600" u="none" strike="noStrike" dirty="0">
                          <a:effectLst/>
                        </a:rPr>
                        <a:t>6</a:t>
                      </a:r>
                      <a:endParaRPr lang="nl-NL" sz="16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1600" u="none" strike="noStrike" dirty="0">
                          <a:effectLst/>
                        </a:rPr>
                        <a:t>6</a:t>
                      </a:r>
                      <a:endParaRPr lang="nl-NL" sz="16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1600" u="none" strike="noStrike" dirty="0">
                          <a:effectLst/>
                        </a:rPr>
                        <a:t>8</a:t>
                      </a:r>
                      <a:endParaRPr lang="nl-NL" sz="16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1600" u="none" strike="noStrike" dirty="0">
                          <a:effectLst/>
                        </a:rPr>
                        <a:t>8</a:t>
                      </a:r>
                      <a:endParaRPr lang="nl-NL" sz="16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1600" u="none" strike="noStrike" dirty="0">
                          <a:effectLst/>
                        </a:rPr>
                        <a:t>10</a:t>
                      </a:r>
                      <a:endParaRPr lang="nl-NL" sz="16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1600" u="none" strike="noStrike" dirty="0">
                          <a:effectLst/>
                        </a:rPr>
                        <a:t>11</a:t>
                      </a:r>
                      <a:endParaRPr lang="nl-NL" sz="16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1600" u="none" strike="noStrike" dirty="0">
                          <a:effectLst/>
                        </a:rPr>
                        <a:t>15</a:t>
                      </a:r>
                      <a:endParaRPr lang="nl-NL" sz="16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1600" u="none" strike="noStrike" dirty="0">
                          <a:effectLst/>
                        </a:rPr>
                        <a:t>15</a:t>
                      </a:r>
                      <a:endParaRPr lang="nl-NL" sz="16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1600" u="none" strike="noStrike" dirty="0">
                          <a:effectLst/>
                        </a:rPr>
                        <a:t>18</a:t>
                      </a:r>
                      <a:endParaRPr lang="nl-NL" sz="16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1600" u="none" strike="noStrike" dirty="0">
                          <a:effectLst/>
                        </a:rPr>
                        <a:t>20</a:t>
                      </a:r>
                      <a:endParaRPr lang="nl-NL" sz="16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1600" u="none" strike="noStrike" dirty="0">
                          <a:effectLst/>
                        </a:rPr>
                        <a:t>22</a:t>
                      </a:r>
                      <a:endParaRPr lang="nl-NL" sz="16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1600" u="none" strike="noStrike" dirty="0">
                          <a:effectLst/>
                        </a:rPr>
                        <a:t>22</a:t>
                      </a:r>
                      <a:endParaRPr lang="nl-NL" sz="16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1600" u="none" strike="noStrike" dirty="0">
                          <a:effectLst/>
                        </a:rPr>
                        <a:t>31</a:t>
                      </a:r>
                      <a:endParaRPr lang="nl-NL" sz="16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1600" u="none" strike="noStrike" dirty="0">
                          <a:effectLst/>
                        </a:rPr>
                        <a:t>51</a:t>
                      </a:r>
                      <a:endParaRPr lang="nl-NL" sz="1600" b="0" i="0" u="none" strike="noStrike" dirty="0">
                        <a:solidFill>
                          <a:srgbClr val="000000"/>
                        </a:solidFill>
                        <a:effectLst/>
                        <a:latin typeface="Calibri" panose="020F0502020204030204" pitchFamily="34" charset="0"/>
                      </a:endParaRPr>
                    </a:p>
                  </a:txBody>
                  <a:tcPr marL="9525" marR="9525" marT="9525" marB="0" anchor="b">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70767485"/>
              </p:ext>
            </p:extLst>
          </p:nvPr>
        </p:nvGraphicFramePr>
        <p:xfrm>
          <a:off x="3851920" y="-12976"/>
          <a:ext cx="1080120" cy="6566136"/>
        </p:xfrm>
        <a:graphic>
          <a:graphicData uri="http://schemas.openxmlformats.org/drawingml/2006/table">
            <a:tbl>
              <a:tblPr>
                <a:tableStyleId>{5C22544A-7EE6-4342-B048-85BDC9FD1C3A}</a:tableStyleId>
              </a:tblPr>
              <a:tblGrid>
                <a:gridCol w="1080120"/>
              </a:tblGrid>
              <a:tr h="188582">
                <a:tc>
                  <a:txBody>
                    <a:bodyPr/>
                    <a:lstStyle/>
                    <a:p>
                      <a:pPr algn="r" fontAlgn="b"/>
                      <a:r>
                        <a:rPr lang="nl-NL" sz="1600" b="1" u="none" strike="noStrike" dirty="0">
                          <a:effectLst/>
                        </a:rPr>
                        <a:t>#</a:t>
                      </a:r>
                      <a:r>
                        <a:rPr lang="nl-NL" sz="1600" b="1" u="none" strike="noStrike" dirty="0" err="1">
                          <a:effectLst/>
                        </a:rPr>
                        <a:t>results</a:t>
                      </a:r>
                      <a:endParaRPr lang="nl-NL" sz="1600" b="1" i="0" u="none" strike="noStrike" dirty="0">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dirty="0">
                          <a:effectLst/>
                        </a:rPr>
                        <a:t>6</a:t>
                      </a:r>
                      <a:endParaRPr lang="nl-NL" sz="1600" b="0" i="0" u="none" strike="noStrike" dirty="0">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dirty="0">
                          <a:effectLst/>
                        </a:rPr>
                        <a:t>247</a:t>
                      </a:r>
                      <a:endParaRPr lang="nl-NL" sz="1600" b="0" i="0" u="none" strike="noStrike" dirty="0">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dirty="0">
                          <a:effectLst/>
                        </a:rPr>
                        <a:t>366</a:t>
                      </a:r>
                      <a:endParaRPr lang="nl-NL" sz="1600" b="0" i="0" u="none" strike="noStrike" dirty="0">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dirty="0">
                          <a:effectLst/>
                        </a:rPr>
                        <a:t>485</a:t>
                      </a:r>
                      <a:endParaRPr lang="nl-NL" sz="1600" b="0" i="0" u="none" strike="noStrike" dirty="0">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dirty="0">
                          <a:effectLst/>
                        </a:rPr>
                        <a:t>686</a:t>
                      </a:r>
                      <a:endParaRPr lang="nl-NL" sz="1600" b="0" i="0" u="none" strike="noStrike" dirty="0">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dirty="0">
                          <a:effectLst/>
                        </a:rPr>
                        <a:t>731</a:t>
                      </a:r>
                      <a:endParaRPr lang="nl-NL" sz="1600" b="0" i="0" u="none" strike="noStrike" dirty="0">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dirty="0">
                          <a:effectLst/>
                        </a:rPr>
                        <a:t>817</a:t>
                      </a:r>
                      <a:endParaRPr lang="nl-NL" sz="1600" b="0" i="0" u="none" strike="noStrike" dirty="0">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dirty="0">
                          <a:effectLst/>
                        </a:rPr>
                        <a:t>908</a:t>
                      </a:r>
                      <a:endParaRPr lang="nl-NL" sz="1600" b="0" i="0" u="none" strike="noStrike" dirty="0">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dirty="0">
                          <a:effectLst/>
                        </a:rPr>
                        <a:t>973</a:t>
                      </a:r>
                      <a:endParaRPr lang="nl-NL" sz="1600" b="0" i="0" u="none" strike="noStrike" dirty="0">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dirty="0">
                          <a:effectLst/>
                        </a:rPr>
                        <a:t>1247</a:t>
                      </a:r>
                      <a:endParaRPr lang="nl-NL" sz="1600" b="0" i="0" u="none" strike="noStrike" dirty="0">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dirty="0">
                          <a:effectLst/>
                        </a:rPr>
                        <a:t>1665</a:t>
                      </a:r>
                      <a:endParaRPr lang="nl-NL" sz="1600" b="0" i="0" u="none" strike="noStrike" dirty="0">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dirty="0">
                          <a:effectLst/>
                        </a:rPr>
                        <a:t>2001</a:t>
                      </a:r>
                      <a:endParaRPr lang="nl-NL" sz="1600" b="0" i="0" u="none" strike="noStrike" dirty="0">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dirty="0">
                          <a:effectLst/>
                        </a:rPr>
                        <a:t>3833</a:t>
                      </a:r>
                      <a:endParaRPr lang="nl-NL" sz="1600" b="0" i="0" u="none" strike="noStrike" dirty="0">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dirty="0">
                          <a:effectLst/>
                        </a:rPr>
                        <a:t>6424</a:t>
                      </a:r>
                      <a:endParaRPr lang="nl-NL" sz="1600" b="0" i="0" u="none" strike="noStrike" dirty="0">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dirty="0">
                          <a:effectLst/>
                        </a:rPr>
                        <a:t>10454</a:t>
                      </a:r>
                      <a:endParaRPr lang="nl-NL" sz="1600" b="0" i="0" u="none" strike="noStrike" dirty="0">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dirty="0">
                          <a:effectLst/>
                        </a:rPr>
                        <a:t>16196</a:t>
                      </a:r>
                      <a:endParaRPr lang="nl-NL" sz="1600" b="0" i="0" u="none" strike="noStrike" dirty="0">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dirty="0">
                          <a:effectLst/>
                        </a:rPr>
                        <a:t>18958</a:t>
                      </a:r>
                      <a:endParaRPr lang="nl-NL" sz="1600" b="0" i="0" u="none" strike="noStrike" dirty="0">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dirty="0" smtClean="0">
                          <a:effectLst/>
                        </a:rPr>
                        <a:t>22482</a:t>
                      </a:r>
                    </a:p>
                    <a:p>
                      <a:pPr algn="r" fontAlgn="b"/>
                      <a:r>
                        <a:rPr lang="nl-NL" sz="1600" u="none" strike="noStrike" dirty="0" smtClean="0">
                          <a:effectLst/>
                        </a:rPr>
                        <a:t>26806</a:t>
                      </a:r>
                    </a:p>
                    <a:p>
                      <a:pPr algn="r" fontAlgn="b"/>
                      <a:r>
                        <a:rPr lang="nl-NL" sz="1600" b="0" i="0" u="none" strike="noStrike" dirty="0" smtClean="0">
                          <a:solidFill>
                            <a:srgbClr val="000000"/>
                          </a:solidFill>
                          <a:effectLst/>
                          <a:latin typeface="Calibri" panose="020F0502020204030204" pitchFamily="34" charset="0"/>
                        </a:rPr>
                        <a:t>43586</a:t>
                      </a:r>
                      <a:endParaRPr lang="nl-NL" sz="1600" b="0" i="0" u="none" strike="noStrike" dirty="0">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dirty="0">
                          <a:effectLst/>
                        </a:rPr>
                        <a:t>60158</a:t>
                      </a:r>
                      <a:endParaRPr lang="nl-NL" sz="1600" b="0" i="0" u="none" strike="noStrike" dirty="0">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dirty="0">
                          <a:effectLst/>
                        </a:rPr>
                        <a:t>67969</a:t>
                      </a:r>
                      <a:endParaRPr lang="nl-NL" sz="1600" b="0" i="0" u="none" strike="noStrike" dirty="0">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dirty="0">
                          <a:effectLst/>
                        </a:rPr>
                        <a:t>69807</a:t>
                      </a:r>
                      <a:endParaRPr lang="nl-NL" sz="1600" b="0" i="0" u="none" strike="noStrike" dirty="0">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dirty="0">
                          <a:effectLst/>
                        </a:rPr>
                        <a:t>105399</a:t>
                      </a:r>
                      <a:endParaRPr lang="nl-NL" sz="1600" b="0" i="0" u="none" strike="noStrike" dirty="0">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dirty="0">
                          <a:effectLst/>
                        </a:rPr>
                        <a:t>187366</a:t>
                      </a:r>
                      <a:endParaRPr lang="nl-NL" sz="1600" b="0" i="0" u="none" strike="noStrike" dirty="0">
                        <a:solidFill>
                          <a:srgbClr val="000000"/>
                        </a:solidFill>
                        <a:effectLst/>
                        <a:latin typeface="Calibri" panose="020F0502020204030204" pitchFamily="34" charset="0"/>
                      </a:endParaRPr>
                    </a:p>
                  </a:txBody>
                  <a:tcPr marL="9429" marR="9429" marT="9429" marB="0" anchor="b">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047196155"/>
              </p:ext>
            </p:extLst>
          </p:nvPr>
        </p:nvGraphicFramePr>
        <p:xfrm>
          <a:off x="6876256" y="-27384"/>
          <a:ext cx="1080120" cy="6566136"/>
        </p:xfrm>
        <a:graphic>
          <a:graphicData uri="http://schemas.openxmlformats.org/drawingml/2006/table">
            <a:tbl>
              <a:tblPr>
                <a:tableStyleId>{5C22544A-7EE6-4342-B048-85BDC9FD1C3A}</a:tableStyleId>
              </a:tblPr>
              <a:tblGrid>
                <a:gridCol w="1080120"/>
              </a:tblGrid>
              <a:tr h="188582">
                <a:tc>
                  <a:txBody>
                    <a:bodyPr/>
                    <a:lstStyle/>
                    <a:p>
                      <a:pPr algn="r" fontAlgn="b"/>
                      <a:r>
                        <a:rPr lang="nl-NL" sz="1600" b="1" u="none" strike="noStrike" dirty="0" err="1">
                          <a:effectLst/>
                        </a:rPr>
                        <a:t>sensitivity</a:t>
                      </a:r>
                      <a:endParaRPr lang="nl-NL" sz="1600" b="1" i="0" u="none" strike="noStrike" dirty="0">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a:effectLst/>
                        </a:rPr>
                        <a:t>0%</a:t>
                      </a:r>
                      <a:endParaRPr lang="nl-NL" sz="1600" b="0" i="0" u="none" strike="noStrike">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a:effectLst/>
                        </a:rPr>
                        <a:t>0%</a:t>
                      </a:r>
                      <a:endParaRPr lang="nl-NL" sz="1600" b="0" i="0" u="none" strike="noStrike">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a:effectLst/>
                        </a:rPr>
                        <a:t>0%</a:t>
                      </a:r>
                      <a:endParaRPr lang="nl-NL" sz="1600" b="0" i="0" u="none" strike="noStrike">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a:effectLst/>
                        </a:rPr>
                        <a:t>0%</a:t>
                      </a:r>
                      <a:endParaRPr lang="nl-NL" sz="1600" b="0" i="0" u="none" strike="noStrike">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a:effectLst/>
                        </a:rPr>
                        <a:t>1%</a:t>
                      </a:r>
                      <a:endParaRPr lang="nl-NL" sz="1600" b="0" i="0" u="none" strike="noStrike">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a:effectLst/>
                        </a:rPr>
                        <a:t>1%</a:t>
                      </a:r>
                      <a:endParaRPr lang="nl-NL" sz="1600" b="0" i="0" u="none" strike="noStrike">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a:effectLst/>
                        </a:rPr>
                        <a:t>1%</a:t>
                      </a:r>
                      <a:endParaRPr lang="nl-NL" sz="1600" b="0" i="0" u="none" strike="noStrike">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a:effectLst/>
                        </a:rPr>
                        <a:t>1%</a:t>
                      </a:r>
                      <a:endParaRPr lang="nl-NL" sz="1600" b="0" i="0" u="none" strike="noStrike">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a:effectLst/>
                        </a:rPr>
                        <a:t>1%</a:t>
                      </a:r>
                      <a:endParaRPr lang="nl-NL" sz="1600" b="0" i="0" u="none" strike="noStrike">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dirty="0">
                          <a:effectLst/>
                        </a:rPr>
                        <a:t>1%</a:t>
                      </a:r>
                      <a:endParaRPr lang="nl-NL" sz="1600" b="0" i="0" u="none" strike="noStrike" dirty="0">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a:effectLst/>
                        </a:rPr>
                        <a:t>1%</a:t>
                      </a:r>
                      <a:endParaRPr lang="nl-NL" sz="1600" b="0" i="0" u="none" strike="noStrike">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a:effectLst/>
                        </a:rPr>
                        <a:t>2%</a:t>
                      </a:r>
                      <a:endParaRPr lang="nl-NL" sz="1600" b="0" i="0" u="none" strike="noStrike">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a:effectLst/>
                        </a:rPr>
                        <a:t>2%</a:t>
                      </a:r>
                      <a:endParaRPr lang="nl-NL" sz="1600" b="0" i="0" u="none" strike="noStrike">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a:effectLst/>
                        </a:rPr>
                        <a:t>3%</a:t>
                      </a:r>
                      <a:endParaRPr lang="nl-NL" sz="1600" b="0" i="0" u="none" strike="noStrike">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a:effectLst/>
                        </a:rPr>
                        <a:t>3%</a:t>
                      </a:r>
                      <a:endParaRPr lang="nl-NL" sz="1600" b="0" i="0" u="none" strike="noStrike">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a:effectLst/>
                        </a:rPr>
                        <a:t>4%</a:t>
                      </a:r>
                      <a:endParaRPr lang="nl-NL" sz="1600" b="0" i="0" u="none" strike="noStrike">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a:effectLst/>
                        </a:rPr>
                        <a:t>10%</a:t>
                      </a:r>
                      <a:endParaRPr lang="nl-NL" sz="1600" b="0" i="0" u="none" strike="noStrike">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a:effectLst/>
                        </a:rPr>
                        <a:t>11%</a:t>
                      </a:r>
                      <a:endParaRPr lang="nl-NL" sz="1600" b="0" i="0" u="none" strike="noStrike">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dirty="0">
                          <a:effectLst/>
                        </a:rPr>
                        <a:t>13</a:t>
                      </a:r>
                      <a:r>
                        <a:rPr lang="nl-NL" sz="1600" u="none" strike="noStrike" dirty="0" smtClean="0">
                          <a:effectLst/>
                        </a:rPr>
                        <a:t>%</a:t>
                      </a:r>
                    </a:p>
                    <a:p>
                      <a:pPr algn="r" fontAlgn="b"/>
                      <a:r>
                        <a:rPr lang="nl-NL" sz="1600" b="0" i="0" u="none" strike="noStrike" dirty="0" smtClean="0">
                          <a:solidFill>
                            <a:srgbClr val="000000"/>
                          </a:solidFill>
                          <a:effectLst/>
                          <a:latin typeface="Calibri" panose="020F0502020204030204" pitchFamily="34" charset="0"/>
                        </a:rPr>
                        <a:t>25%</a:t>
                      </a:r>
                      <a:endParaRPr lang="nl-NL" sz="1600" b="0" i="0" u="none" strike="noStrike" dirty="0">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dirty="0">
                          <a:effectLst/>
                        </a:rPr>
                        <a:t>25</a:t>
                      </a:r>
                      <a:r>
                        <a:rPr lang="nl-NL" sz="1600" u="none" strike="noStrike" dirty="0" smtClean="0">
                          <a:effectLst/>
                        </a:rPr>
                        <a:t>%</a:t>
                      </a:r>
                    </a:p>
                    <a:p>
                      <a:pPr algn="r" fontAlgn="b"/>
                      <a:r>
                        <a:rPr lang="nl-NL" sz="1600" b="0" i="0" u="none" strike="noStrike" dirty="0" smtClean="0">
                          <a:solidFill>
                            <a:srgbClr val="000000"/>
                          </a:solidFill>
                          <a:effectLst/>
                          <a:latin typeface="Calibri" panose="020F0502020204030204" pitchFamily="34" charset="0"/>
                        </a:rPr>
                        <a:t>40%</a:t>
                      </a:r>
                      <a:endParaRPr lang="nl-NL" sz="1600" b="0" i="0" u="none" strike="noStrike" dirty="0">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a:effectLst/>
                        </a:rPr>
                        <a:t>45%</a:t>
                      </a:r>
                      <a:endParaRPr lang="nl-NL" sz="1600" b="0" i="0" u="none" strike="noStrike">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a:effectLst/>
                        </a:rPr>
                        <a:t>78%</a:t>
                      </a:r>
                      <a:endParaRPr lang="nl-NL" sz="1600" b="0" i="0" u="none" strike="noStrike">
                        <a:solidFill>
                          <a:srgbClr val="000000"/>
                        </a:solidFill>
                        <a:effectLst/>
                        <a:latin typeface="Calibri" panose="020F0502020204030204" pitchFamily="34" charset="0"/>
                      </a:endParaRPr>
                    </a:p>
                  </a:txBody>
                  <a:tcPr marL="9429" marR="9429" marT="9429" marB="0" anchor="b">
                    <a:noFill/>
                  </a:tcPr>
                </a:tc>
              </a:tr>
              <a:tr h="188582">
                <a:tc>
                  <a:txBody>
                    <a:bodyPr/>
                    <a:lstStyle/>
                    <a:p>
                      <a:pPr algn="r" fontAlgn="b"/>
                      <a:r>
                        <a:rPr lang="nl-NL" sz="1600" u="none" strike="noStrike" dirty="0">
                          <a:effectLst/>
                        </a:rPr>
                        <a:t>100%</a:t>
                      </a:r>
                      <a:endParaRPr lang="nl-NL" sz="1600" b="0" i="0" u="none" strike="noStrike" dirty="0">
                        <a:solidFill>
                          <a:srgbClr val="000000"/>
                        </a:solidFill>
                        <a:effectLst/>
                        <a:latin typeface="Calibri" panose="020F0502020204030204" pitchFamily="34" charset="0"/>
                      </a:endParaRPr>
                    </a:p>
                  </a:txBody>
                  <a:tcPr marL="9429" marR="9429" marT="9429" marB="0" anchor="b">
                    <a:noFill/>
                  </a:tcPr>
                </a:tc>
              </a:tr>
            </a:tbl>
          </a:graphicData>
        </a:graphic>
      </p:graphicFrame>
      <p:cxnSp>
        <p:nvCxnSpPr>
          <p:cNvPr id="11" name="Straight Arrow Connector 10"/>
          <p:cNvCxnSpPr/>
          <p:nvPr/>
        </p:nvCxnSpPr>
        <p:spPr>
          <a:xfrm>
            <a:off x="1835696" y="3212976"/>
            <a:ext cx="2448272" cy="324036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897360" y="1196752"/>
            <a:ext cx="2674640" cy="359772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12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
        <p:nvSpPr>
          <p:cNvPr id="9" name="TextBox 8"/>
          <p:cNvSpPr txBox="1"/>
          <p:nvPr/>
        </p:nvSpPr>
        <p:spPr>
          <a:xfrm>
            <a:off x="467544" y="116632"/>
            <a:ext cx="3744416" cy="707886"/>
          </a:xfrm>
          <a:prstGeom prst="rect">
            <a:avLst/>
          </a:prstGeom>
          <a:noFill/>
        </p:spPr>
        <p:txBody>
          <a:bodyPr wrap="square" rtlCol="0">
            <a:spAutoFit/>
          </a:bodyPr>
          <a:lstStyle/>
          <a:p>
            <a:r>
              <a:rPr lang="nl-NL" sz="2000" b="1" dirty="0" smtClean="0"/>
              <a:t>Frequent </a:t>
            </a:r>
            <a:r>
              <a:rPr lang="nl-NL" sz="2000" b="1" dirty="0" err="1" smtClean="0"/>
              <a:t>errors</a:t>
            </a:r>
            <a:endParaRPr lang="nl-NL" sz="2000" b="1" dirty="0" smtClean="0"/>
          </a:p>
          <a:p>
            <a:endParaRPr lang="nl-NL" sz="2000" b="1" dirty="0"/>
          </a:p>
        </p:txBody>
      </p:sp>
      <p:graphicFrame>
        <p:nvGraphicFramePr>
          <p:cNvPr id="11" name="Table 10"/>
          <p:cNvGraphicFramePr>
            <a:graphicFrameLocks noGrp="1"/>
          </p:cNvGraphicFramePr>
          <p:nvPr>
            <p:extLst>
              <p:ext uri="{D42A27DB-BD31-4B8C-83A1-F6EECF244321}">
                <p14:modId xmlns:p14="http://schemas.microsoft.com/office/powerpoint/2010/main" val="1422017961"/>
              </p:ext>
            </p:extLst>
          </p:nvPr>
        </p:nvGraphicFramePr>
        <p:xfrm>
          <a:off x="434434" y="824518"/>
          <a:ext cx="3744416" cy="4314825"/>
        </p:xfrm>
        <a:graphic>
          <a:graphicData uri="http://schemas.openxmlformats.org/drawingml/2006/table">
            <a:tbl>
              <a:tblPr>
                <a:tableStyleId>{5C22544A-7EE6-4342-B048-85BDC9FD1C3A}</a:tableStyleId>
              </a:tblPr>
              <a:tblGrid>
                <a:gridCol w="360040"/>
                <a:gridCol w="2808312"/>
                <a:gridCol w="576064"/>
              </a:tblGrid>
              <a:tr h="190500">
                <a:tc>
                  <a:txBody>
                    <a:bodyPr/>
                    <a:lstStyle/>
                    <a:p>
                      <a:pPr algn="l" fontAlgn="b"/>
                      <a:r>
                        <a:rPr lang="nl-NL" sz="2000" u="none" strike="noStrike" dirty="0" smtClean="0">
                          <a:effectLst/>
                        </a:rPr>
                        <a:t>14</a:t>
                      </a:r>
                    </a:p>
                    <a:p>
                      <a:pPr algn="l" fontAlgn="b"/>
                      <a:endParaRPr lang="nl-NL" sz="2000" u="none" strike="noStrike" dirty="0" smtClean="0">
                        <a:effectLst/>
                      </a:endParaRPr>
                    </a:p>
                    <a:p>
                      <a:pPr algn="l" fontAlgn="b"/>
                      <a:endParaRPr lang="nl-NL"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l" fontAlgn="b"/>
                      <a:r>
                        <a:rPr lang="nl-NL" sz="2000" u="none" strike="noStrike" dirty="0" err="1" smtClean="0">
                          <a:effectLst/>
                        </a:rPr>
                        <a:t>Not</a:t>
                      </a:r>
                      <a:r>
                        <a:rPr lang="nl-NL" sz="2000" u="none" strike="noStrike" dirty="0" smtClean="0">
                          <a:effectLst/>
                        </a:rPr>
                        <a:t> </a:t>
                      </a:r>
                      <a:r>
                        <a:rPr lang="nl-NL" sz="2000" u="none" strike="noStrike" dirty="0" err="1" smtClean="0">
                          <a:effectLst/>
                        </a:rPr>
                        <a:t>including</a:t>
                      </a:r>
                      <a:r>
                        <a:rPr lang="nl-NL" sz="2000" u="none" strike="noStrike" dirty="0" smtClean="0">
                          <a:effectLst/>
                        </a:rPr>
                        <a:t> skin </a:t>
                      </a:r>
                      <a:r>
                        <a:rPr lang="nl-NL" sz="2000" u="none" strike="noStrike" dirty="0" err="1" smtClean="0">
                          <a:effectLst/>
                        </a:rPr>
                        <a:t>diseases</a:t>
                      </a:r>
                      <a:r>
                        <a:rPr lang="nl-NL" sz="2000" u="none" strike="noStrike" dirty="0" smtClean="0">
                          <a:effectLst/>
                        </a:rPr>
                        <a:t> in </a:t>
                      </a:r>
                      <a:r>
                        <a:rPr lang="nl-NL" sz="2000" u="none" strike="noStrike" dirty="0" err="1" smtClean="0">
                          <a:effectLst/>
                        </a:rPr>
                        <a:t>the</a:t>
                      </a:r>
                      <a:r>
                        <a:rPr lang="nl-NL" sz="2000" u="none" strike="noStrike" dirty="0" smtClean="0">
                          <a:effectLst/>
                        </a:rPr>
                        <a:t> search</a:t>
                      </a:r>
                    </a:p>
                    <a:p>
                      <a:pPr algn="l" fontAlgn="b"/>
                      <a:endParaRPr lang="nl-NL"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u="none" strike="noStrike" dirty="0">
                          <a:effectLst/>
                        </a:rPr>
                        <a:t>5</a:t>
                      </a:r>
                      <a:r>
                        <a:rPr lang="nl-NL" sz="2000" u="none" strike="noStrike" dirty="0" smtClean="0">
                          <a:effectLst/>
                        </a:rPr>
                        <a:t>%</a:t>
                      </a:r>
                      <a:endParaRPr lang="nl-NL" sz="2000" b="0" i="0" u="none" strike="noStrike" dirty="0" smtClean="0">
                        <a:solidFill>
                          <a:srgbClr val="000000"/>
                        </a:solidFill>
                        <a:effectLst/>
                        <a:latin typeface="Calibri" panose="020F0502020204030204" pitchFamily="34" charset="0"/>
                      </a:endParaRPr>
                    </a:p>
                    <a:p>
                      <a:pPr algn="r" fontAlgn="b"/>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l" fontAlgn="b"/>
                      <a:r>
                        <a:rPr lang="nl-NL" sz="2000" u="none" strike="noStrike" dirty="0" smtClean="0">
                          <a:effectLst/>
                        </a:rPr>
                        <a:t>10</a:t>
                      </a:r>
                    </a:p>
                    <a:p>
                      <a:pPr algn="l" fontAlgn="b"/>
                      <a:endParaRPr lang="nl-NL" sz="2000" u="none" strike="noStrike" dirty="0" smtClean="0">
                        <a:effectLst/>
                      </a:endParaRPr>
                    </a:p>
                    <a:p>
                      <a:pPr algn="l" fontAlgn="b"/>
                      <a:endParaRPr lang="nl-NL"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l" fontAlgn="b"/>
                      <a:r>
                        <a:rPr lang="nl-NL" sz="2000" u="none" strike="noStrike" dirty="0" err="1" smtClean="0">
                          <a:effectLst/>
                        </a:rPr>
                        <a:t>Combining</a:t>
                      </a:r>
                      <a:r>
                        <a:rPr lang="nl-NL" sz="2000" u="none" strike="noStrike" dirty="0" smtClean="0">
                          <a:effectLst/>
                        </a:rPr>
                        <a:t> </a:t>
                      </a:r>
                      <a:r>
                        <a:rPr lang="nl-NL" sz="2000" u="none" strike="noStrike" dirty="0" err="1" smtClean="0">
                          <a:effectLst/>
                        </a:rPr>
                        <a:t>hormones</a:t>
                      </a:r>
                      <a:r>
                        <a:rPr lang="nl-NL" sz="2000" u="none" strike="noStrike" baseline="0" dirty="0" smtClean="0">
                          <a:effectLst/>
                        </a:rPr>
                        <a:t> </a:t>
                      </a:r>
                      <a:r>
                        <a:rPr lang="nl-NL" sz="2000" u="none" strike="noStrike" dirty="0" smtClean="0">
                          <a:effectLst/>
                        </a:rPr>
                        <a:t>AND </a:t>
                      </a:r>
                      <a:r>
                        <a:rPr lang="nl-NL" sz="2000" u="none" strike="noStrike" dirty="0" err="1" smtClean="0">
                          <a:effectLst/>
                        </a:rPr>
                        <a:t>vitamins</a:t>
                      </a:r>
                      <a:endParaRPr lang="nl-NL" sz="2000" u="none" strike="noStrike" dirty="0" smtClean="0">
                        <a:effectLst/>
                      </a:endParaRPr>
                    </a:p>
                    <a:p>
                      <a:pPr algn="l" fontAlgn="b"/>
                      <a:endParaRPr lang="nl-NL"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u="none" strike="noStrike" dirty="0">
                          <a:effectLst/>
                        </a:rPr>
                        <a:t>2</a:t>
                      </a:r>
                      <a:r>
                        <a:rPr lang="nl-NL" sz="2000" u="none" strike="noStrike" dirty="0" smtClean="0">
                          <a:effectLst/>
                        </a:rPr>
                        <a:t>%</a:t>
                      </a:r>
                    </a:p>
                    <a:p>
                      <a:pPr algn="r" fontAlgn="b"/>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l" fontAlgn="b"/>
                      <a:r>
                        <a:rPr lang="nl-NL" sz="2000" u="none" strike="noStrike" dirty="0" smtClean="0">
                          <a:effectLst/>
                        </a:rPr>
                        <a:t>2</a:t>
                      </a:r>
                    </a:p>
                    <a:p>
                      <a:pPr algn="l" fontAlgn="b"/>
                      <a:endParaRPr lang="nl-NL" sz="2000" u="none" strike="noStrike" dirty="0" smtClean="0">
                        <a:effectLst/>
                      </a:endParaRPr>
                    </a:p>
                    <a:p>
                      <a:pPr algn="l" fontAlgn="b"/>
                      <a:endParaRPr lang="nl-NL" sz="2000" b="0" i="0" u="none" strike="noStrike" dirty="0" smtClean="0">
                        <a:solidFill>
                          <a:srgbClr val="000000"/>
                        </a:solidFill>
                        <a:effectLst/>
                        <a:latin typeface="Calibri" panose="020F0502020204030204" pitchFamily="34" charset="0"/>
                      </a:endParaRPr>
                    </a:p>
                    <a:p>
                      <a:pPr algn="l" fontAlgn="b"/>
                      <a:endParaRPr lang="nl-NL"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l" fontAlgn="b"/>
                      <a:r>
                        <a:rPr lang="nl-NL" sz="2000" u="none" strike="noStrike" dirty="0" err="1" smtClean="0">
                          <a:effectLst/>
                        </a:rPr>
                        <a:t>Not</a:t>
                      </a:r>
                      <a:r>
                        <a:rPr lang="nl-NL" sz="2000" u="none" strike="noStrike" dirty="0" smtClean="0">
                          <a:effectLst/>
                        </a:rPr>
                        <a:t> </a:t>
                      </a:r>
                      <a:r>
                        <a:rPr lang="nl-NL" sz="2000" u="none" strike="noStrike" dirty="0" err="1" smtClean="0">
                          <a:effectLst/>
                        </a:rPr>
                        <a:t>including</a:t>
                      </a:r>
                      <a:r>
                        <a:rPr lang="nl-NL" sz="2000" u="none" strike="noStrike" dirty="0" smtClean="0">
                          <a:effectLst/>
                        </a:rPr>
                        <a:t> </a:t>
                      </a:r>
                      <a:r>
                        <a:rPr lang="nl-NL" sz="2000" u="none" strike="noStrike" dirty="0" err="1" smtClean="0">
                          <a:effectLst/>
                        </a:rPr>
                        <a:t>pharmacological</a:t>
                      </a:r>
                      <a:r>
                        <a:rPr lang="nl-NL" sz="2000" u="none" strike="noStrike" dirty="0" smtClean="0">
                          <a:effectLst/>
                        </a:rPr>
                        <a:t> action in </a:t>
                      </a:r>
                      <a:r>
                        <a:rPr lang="nl-NL" sz="2000" u="none" strike="noStrike" dirty="0" err="1" smtClean="0">
                          <a:effectLst/>
                        </a:rPr>
                        <a:t>PubMed</a:t>
                      </a:r>
                      <a:endParaRPr lang="nl-NL" sz="2000" u="none" strike="noStrike" dirty="0" smtClean="0">
                        <a:effectLst/>
                      </a:endParaRPr>
                    </a:p>
                    <a:p>
                      <a:pPr algn="l" fontAlgn="b"/>
                      <a:endParaRPr lang="nl-NL"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u="none" strike="noStrike" dirty="0">
                          <a:effectLst/>
                        </a:rPr>
                        <a:t>82</a:t>
                      </a:r>
                      <a:r>
                        <a:rPr lang="nl-NL" sz="2000" u="none" strike="noStrike" dirty="0" smtClean="0">
                          <a:effectLst/>
                        </a:rPr>
                        <a:t>%</a:t>
                      </a:r>
                    </a:p>
                    <a:p>
                      <a:pPr algn="r" fontAlgn="b"/>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l" fontAlgn="b"/>
                      <a:r>
                        <a:rPr lang="nl-NL" sz="2000" u="none" strike="noStrike" dirty="0" smtClean="0">
                          <a:effectLst/>
                        </a:rPr>
                        <a:t>2</a:t>
                      </a:r>
                    </a:p>
                    <a:p>
                      <a:pPr algn="l" fontAlgn="b"/>
                      <a:endParaRPr lang="nl-NL" sz="2000" u="none" strike="noStrike" dirty="0" smtClean="0">
                        <a:effectLst/>
                      </a:endParaRPr>
                    </a:p>
                    <a:p>
                      <a:pPr algn="l" fontAlgn="b"/>
                      <a:endParaRPr lang="nl-NL"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l" fontAlgn="b"/>
                      <a:r>
                        <a:rPr lang="nl-NL" sz="2000" u="none" strike="noStrike" dirty="0" err="1" smtClean="0">
                          <a:effectLst/>
                        </a:rPr>
                        <a:t>Adding</a:t>
                      </a:r>
                      <a:r>
                        <a:rPr lang="nl-NL" sz="2000" u="none" strike="noStrike" dirty="0" smtClean="0">
                          <a:effectLst/>
                        </a:rPr>
                        <a:t> </a:t>
                      </a:r>
                      <a:r>
                        <a:rPr lang="nl-NL" sz="2000" u="none" strike="noStrike" dirty="0" err="1" smtClean="0">
                          <a:effectLst/>
                        </a:rPr>
                        <a:t>an</a:t>
                      </a:r>
                      <a:r>
                        <a:rPr lang="nl-NL" sz="2000" u="none" strike="noStrike" dirty="0" smtClean="0">
                          <a:effectLst/>
                        </a:rPr>
                        <a:t> element</a:t>
                      </a:r>
                      <a:r>
                        <a:rPr lang="nl-NL" sz="2000" u="none" strike="noStrike" baseline="0" dirty="0" smtClean="0">
                          <a:effectLst/>
                        </a:rPr>
                        <a:t> </a:t>
                      </a:r>
                      <a:r>
                        <a:rPr lang="nl-NL" sz="2000" u="none" strike="noStrike" baseline="0" dirty="0" err="1" smtClean="0">
                          <a:effectLst/>
                        </a:rPr>
                        <a:t>for</a:t>
                      </a:r>
                      <a:r>
                        <a:rPr lang="nl-NL" sz="2000" u="none" strike="noStrike" baseline="0" dirty="0" smtClean="0">
                          <a:effectLst/>
                        </a:rPr>
                        <a:t> </a:t>
                      </a:r>
                      <a:r>
                        <a:rPr lang="nl-NL" sz="2000" u="none" strike="noStrike" dirty="0" err="1" smtClean="0">
                          <a:effectLst/>
                        </a:rPr>
                        <a:t>clinical</a:t>
                      </a:r>
                      <a:r>
                        <a:rPr lang="nl-NL" sz="2000" u="none" strike="noStrike" dirty="0" smtClean="0">
                          <a:effectLst/>
                        </a:rPr>
                        <a:t> in </a:t>
                      </a:r>
                      <a:r>
                        <a:rPr lang="nl-NL" sz="2000" u="none" strike="noStrike" dirty="0" err="1" smtClean="0">
                          <a:effectLst/>
                        </a:rPr>
                        <a:t>the</a:t>
                      </a:r>
                      <a:r>
                        <a:rPr lang="nl-NL" sz="2000" u="none" strike="noStrike" dirty="0" smtClean="0">
                          <a:effectLst/>
                        </a:rPr>
                        <a:t> search </a:t>
                      </a:r>
                    </a:p>
                    <a:p>
                      <a:pPr algn="l" fontAlgn="b"/>
                      <a:endParaRPr lang="nl-NL"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u="none" strike="noStrike" dirty="0">
                          <a:effectLst/>
                        </a:rPr>
                        <a:t>32</a:t>
                      </a:r>
                      <a:r>
                        <a:rPr lang="nl-NL" sz="2000" u="none" strike="noStrike" dirty="0" smtClean="0">
                          <a:effectLst/>
                        </a:rPr>
                        <a:t>%</a:t>
                      </a:r>
                    </a:p>
                    <a:p>
                      <a:pPr algn="r" fontAlgn="b"/>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l" fontAlgn="b"/>
                      <a:endParaRPr lang="nl-NL" sz="2000" b="0" i="0" u="none" strike="noStrike" dirty="0">
                        <a:solidFill>
                          <a:srgbClr val="000000"/>
                        </a:solidFill>
                        <a:effectLst/>
                        <a:latin typeface="Calibri" panose="020F0502020204030204" pitchFamily="34" charset="0"/>
                      </a:endParaRPr>
                    </a:p>
                  </a:txBody>
                  <a:tcPr marL="9525" marR="9525" marT="9525" marB="0" anchor="b">
                    <a:noFill/>
                  </a:tcPr>
                </a:tc>
                <a:tc gridSpan="2">
                  <a:txBody>
                    <a:bodyPr/>
                    <a:lstStyle/>
                    <a:p>
                      <a:pPr algn="l" fontAlgn="b"/>
                      <a:endParaRPr lang="nl-NL" sz="2000" b="0" i="0" u="none" strike="noStrike" dirty="0">
                        <a:solidFill>
                          <a:srgbClr val="000000"/>
                        </a:solidFill>
                        <a:effectLst/>
                        <a:latin typeface="Calibri" panose="020F0502020204030204" pitchFamily="34" charset="0"/>
                      </a:endParaRPr>
                    </a:p>
                  </a:txBody>
                  <a:tcPr marL="9525" marR="9525" marT="9525" marB="0" anchor="b">
                    <a:noFill/>
                  </a:tcPr>
                </a:tc>
                <a:tc hMerge="1">
                  <a:txBody>
                    <a:bodyPr/>
                    <a:lstStyle/>
                    <a:p>
                      <a:endParaRPr lang="nl-NL"/>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437790014"/>
              </p:ext>
            </p:extLst>
          </p:nvPr>
        </p:nvGraphicFramePr>
        <p:xfrm>
          <a:off x="5394962" y="824518"/>
          <a:ext cx="3744416" cy="4314825"/>
        </p:xfrm>
        <a:graphic>
          <a:graphicData uri="http://schemas.openxmlformats.org/drawingml/2006/table">
            <a:tbl>
              <a:tblPr>
                <a:tableStyleId>{5C22544A-7EE6-4342-B048-85BDC9FD1C3A}</a:tableStyleId>
              </a:tblPr>
              <a:tblGrid>
                <a:gridCol w="360040"/>
                <a:gridCol w="2808312"/>
                <a:gridCol w="576064"/>
              </a:tblGrid>
              <a:tr h="190500">
                <a:tc>
                  <a:txBody>
                    <a:bodyPr/>
                    <a:lstStyle/>
                    <a:p>
                      <a:pPr algn="l" fontAlgn="b"/>
                      <a:r>
                        <a:rPr lang="nl-NL" sz="2000" u="none" strike="noStrike" dirty="0" smtClean="0">
                          <a:effectLst/>
                        </a:rPr>
                        <a:t>5</a:t>
                      </a:r>
                    </a:p>
                    <a:p>
                      <a:pPr algn="l" fontAlgn="b"/>
                      <a:endParaRPr lang="nl-NL" sz="2000" u="none" strike="noStrike" dirty="0" smtClean="0">
                        <a:effectLst/>
                      </a:endParaRPr>
                    </a:p>
                  </a:txBody>
                  <a:tcPr marL="9525" marR="9525" marT="9525" marB="0" anchor="b">
                    <a:noFill/>
                  </a:tcPr>
                </a:tc>
                <a:tc>
                  <a:txBody>
                    <a:bodyPr/>
                    <a:lstStyle/>
                    <a:p>
                      <a:pPr algn="l" fontAlgn="b"/>
                      <a:r>
                        <a:rPr lang="nl-NL" sz="2000" b="0" i="0" u="none" strike="noStrike" dirty="0" smtClean="0">
                          <a:solidFill>
                            <a:srgbClr val="000000"/>
                          </a:solidFill>
                          <a:effectLst/>
                          <a:latin typeface="Calibri" panose="020F0502020204030204" pitchFamily="34" charset="0"/>
                        </a:rPr>
                        <a:t>Too </a:t>
                      </a:r>
                      <a:r>
                        <a:rPr lang="nl-NL" sz="2000" b="0" i="0" u="none" strike="noStrike" dirty="0" err="1" smtClean="0">
                          <a:solidFill>
                            <a:srgbClr val="000000"/>
                          </a:solidFill>
                          <a:effectLst/>
                          <a:latin typeface="Calibri" panose="020F0502020204030204" pitchFamily="34" charset="0"/>
                        </a:rPr>
                        <a:t>broad</a:t>
                      </a:r>
                      <a:r>
                        <a:rPr lang="nl-NL" sz="2000" b="0" i="0" u="none" strike="noStrike" dirty="0" smtClean="0">
                          <a:solidFill>
                            <a:srgbClr val="000000"/>
                          </a:solidFill>
                          <a:effectLst/>
                          <a:latin typeface="Calibri" panose="020F0502020204030204" pitchFamily="34" charset="0"/>
                        </a:rPr>
                        <a:t> </a:t>
                      </a:r>
                      <a:r>
                        <a:rPr lang="nl-NL" sz="2000" b="0" i="0" u="none" strike="noStrike" dirty="0" err="1" smtClean="0">
                          <a:solidFill>
                            <a:srgbClr val="000000"/>
                          </a:solidFill>
                          <a:effectLst/>
                          <a:latin typeface="Calibri" panose="020F0502020204030204" pitchFamily="34" charset="0"/>
                        </a:rPr>
                        <a:t>terms</a:t>
                      </a:r>
                      <a:endParaRPr lang="nl-NL" sz="2000" b="0" i="0" u="none" strike="noStrike" dirty="0" smtClean="0">
                        <a:solidFill>
                          <a:srgbClr val="000000"/>
                        </a:solidFill>
                        <a:effectLst/>
                        <a:latin typeface="Calibri" panose="020F0502020204030204" pitchFamily="34" charset="0"/>
                      </a:endParaRPr>
                    </a:p>
                    <a:p>
                      <a:pPr algn="l" fontAlgn="b"/>
                      <a:endParaRPr lang="nl-NL"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l" fontAlgn="b"/>
                      <a:r>
                        <a:rPr lang="nl-NL" sz="2000" u="none" strike="noStrike" dirty="0" smtClean="0">
                          <a:effectLst/>
                        </a:rPr>
                        <a:t>3</a:t>
                      </a:r>
                    </a:p>
                    <a:p>
                      <a:pPr algn="l" fontAlgn="b"/>
                      <a:endParaRPr lang="nl-NL" sz="2000" u="none" strike="noStrike" dirty="0" smtClean="0">
                        <a:effectLst/>
                      </a:endParaRPr>
                    </a:p>
                  </a:txBody>
                  <a:tcPr marL="9525" marR="9525" marT="9525" marB="0" anchor="b">
                    <a:noFill/>
                  </a:tcPr>
                </a:tc>
                <a:tc>
                  <a:txBody>
                    <a:bodyPr/>
                    <a:lstStyle/>
                    <a:p>
                      <a:pPr algn="l" fontAlgn="b"/>
                      <a:r>
                        <a:rPr lang="nl-NL" sz="2000" b="0" i="0" u="none" strike="noStrike" dirty="0" smtClean="0">
                          <a:solidFill>
                            <a:srgbClr val="000000"/>
                          </a:solidFill>
                          <a:effectLst/>
                          <a:latin typeface="Calibri" panose="020F0502020204030204" pitchFamily="34" charset="0"/>
                        </a:rPr>
                        <a:t>Syntax </a:t>
                      </a:r>
                      <a:r>
                        <a:rPr lang="nl-NL" sz="2000" b="0" i="0" u="none" strike="noStrike" dirty="0" err="1" smtClean="0">
                          <a:solidFill>
                            <a:srgbClr val="000000"/>
                          </a:solidFill>
                          <a:effectLst/>
                          <a:latin typeface="Calibri" panose="020F0502020204030204" pitchFamily="34" charset="0"/>
                        </a:rPr>
                        <a:t>Errors</a:t>
                      </a:r>
                      <a:endParaRPr lang="nl-NL" sz="2000" u="none" strike="noStrike" dirty="0" smtClean="0">
                        <a:effectLst/>
                      </a:endParaRPr>
                    </a:p>
                    <a:p>
                      <a:pPr algn="l" fontAlgn="b"/>
                      <a:endParaRPr lang="nl-NL" sz="2000" u="none" strike="noStrike" dirty="0" smtClean="0">
                        <a:effectLst/>
                      </a:endParaRPr>
                    </a:p>
                  </a:txBody>
                  <a:tcPr marL="9525" marR="9525" marT="9525" marB="0" anchor="b">
                    <a:noFill/>
                  </a:tcPr>
                </a:tc>
                <a:tc>
                  <a:txBody>
                    <a:bodyPr/>
                    <a:lstStyle/>
                    <a:p>
                      <a:pPr algn="r" fontAlgn="b"/>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l" fontAlgn="b"/>
                      <a:r>
                        <a:rPr lang="nl-NL" sz="2000" u="none" strike="noStrike" dirty="0" smtClean="0">
                          <a:effectLst/>
                        </a:rPr>
                        <a:t>2</a:t>
                      </a:r>
                    </a:p>
                    <a:p>
                      <a:pPr algn="l" fontAlgn="b"/>
                      <a:endParaRPr lang="nl-NL" sz="2000" u="none" strike="noStrike" dirty="0" smtClean="0">
                        <a:effectLst/>
                      </a:endParaRPr>
                    </a:p>
                    <a:p>
                      <a:pPr algn="l" fontAlgn="b"/>
                      <a:endParaRPr lang="nl-NL" sz="2000" u="none" strike="noStrike" dirty="0" smtClean="0">
                        <a:effectLst/>
                      </a:endParaRPr>
                    </a:p>
                    <a:p>
                      <a:pPr algn="l" fontAlgn="b"/>
                      <a:r>
                        <a:rPr lang="nl-NL" sz="2000" u="none" strike="noStrike" dirty="0" smtClean="0">
                          <a:effectLst/>
                        </a:rPr>
                        <a:t>2</a:t>
                      </a:r>
                    </a:p>
                    <a:p>
                      <a:pPr algn="l" fontAlgn="b"/>
                      <a:endParaRPr lang="nl-NL" sz="2000" u="none" strike="noStrike" dirty="0" smtClean="0">
                        <a:effectLst/>
                      </a:endParaRPr>
                    </a:p>
                    <a:p>
                      <a:pPr algn="l" fontAlgn="b"/>
                      <a:endParaRPr lang="nl-NL" sz="2000" u="none" strike="noStrike" dirty="0" smtClean="0">
                        <a:effectLst/>
                      </a:endParaRPr>
                    </a:p>
                  </a:txBody>
                  <a:tcPr marL="9525" marR="9525" marT="9525" marB="0" anchor="b">
                    <a:noFill/>
                  </a:tcPr>
                </a:tc>
                <a:tc>
                  <a:txBody>
                    <a:bodyPr/>
                    <a:lstStyle/>
                    <a:p>
                      <a:pPr algn="l" fontAlgn="b"/>
                      <a:r>
                        <a:rPr lang="nl-NL" sz="2000" b="0" i="0" u="none" strike="noStrike" dirty="0" err="1" smtClean="0">
                          <a:solidFill>
                            <a:srgbClr val="000000"/>
                          </a:solidFill>
                          <a:effectLst/>
                          <a:latin typeface="Calibri" panose="020F0502020204030204" pitchFamily="34" charset="0"/>
                        </a:rPr>
                        <a:t>Did</a:t>
                      </a:r>
                      <a:r>
                        <a:rPr lang="nl-NL" sz="2000" b="0" i="0" u="none" strike="noStrike" dirty="0" smtClean="0">
                          <a:solidFill>
                            <a:srgbClr val="000000"/>
                          </a:solidFill>
                          <a:effectLst/>
                          <a:latin typeface="Calibri" panose="020F0502020204030204" pitchFamily="34" charset="0"/>
                        </a:rPr>
                        <a:t> </a:t>
                      </a:r>
                      <a:r>
                        <a:rPr lang="nl-NL" sz="2000" b="0" i="0" u="none" strike="noStrike" dirty="0" err="1" smtClean="0">
                          <a:solidFill>
                            <a:srgbClr val="000000"/>
                          </a:solidFill>
                          <a:effectLst/>
                          <a:latin typeface="Calibri" panose="020F0502020204030204" pitchFamily="34" charset="0"/>
                        </a:rPr>
                        <a:t>not</a:t>
                      </a:r>
                      <a:r>
                        <a:rPr lang="nl-NL" sz="2000" b="0" i="0" u="none" strike="noStrike" dirty="0" smtClean="0">
                          <a:solidFill>
                            <a:srgbClr val="000000"/>
                          </a:solidFill>
                          <a:effectLst/>
                          <a:latin typeface="Calibri" panose="020F0502020204030204" pitchFamily="34" charset="0"/>
                        </a:rPr>
                        <a:t> </a:t>
                      </a:r>
                      <a:r>
                        <a:rPr lang="nl-NL" sz="2000" b="0" i="0" u="none" strike="noStrike" dirty="0" err="1" smtClean="0">
                          <a:solidFill>
                            <a:srgbClr val="000000"/>
                          </a:solidFill>
                          <a:effectLst/>
                          <a:latin typeface="Calibri" panose="020F0502020204030204" pitchFamily="34" charset="0"/>
                        </a:rPr>
                        <a:t>explode</a:t>
                      </a:r>
                      <a:r>
                        <a:rPr lang="nl-NL" sz="2000" b="0" i="0" u="none" strike="noStrike" baseline="0" dirty="0" smtClean="0">
                          <a:solidFill>
                            <a:srgbClr val="000000"/>
                          </a:solidFill>
                          <a:effectLst/>
                          <a:latin typeface="Calibri" panose="020F0502020204030204" pitchFamily="34" charset="0"/>
                        </a:rPr>
                        <a:t> MeSH </a:t>
                      </a:r>
                      <a:r>
                        <a:rPr lang="nl-NL" sz="2000" b="0" i="0" u="none" strike="noStrike" baseline="0" dirty="0" err="1" smtClean="0">
                          <a:solidFill>
                            <a:srgbClr val="000000"/>
                          </a:solidFill>
                          <a:effectLst/>
                          <a:latin typeface="Calibri" panose="020F0502020204030204" pitchFamily="34" charset="0"/>
                        </a:rPr>
                        <a:t>terms</a:t>
                      </a:r>
                      <a:endParaRPr lang="nl-NL" sz="2000" b="0" i="0" u="none" strike="noStrike" baseline="0" dirty="0" smtClean="0">
                        <a:solidFill>
                          <a:srgbClr val="000000"/>
                        </a:solidFill>
                        <a:effectLst/>
                        <a:latin typeface="Calibri" panose="020F0502020204030204" pitchFamily="34" charset="0"/>
                      </a:endParaRPr>
                    </a:p>
                    <a:p>
                      <a:pPr algn="l" fontAlgn="b"/>
                      <a:endParaRPr lang="nl-NL" sz="2000" b="0" i="0" u="none" strike="noStrike" baseline="0" dirty="0" smtClean="0">
                        <a:solidFill>
                          <a:srgbClr val="000000"/>
                        </a:solidFill>
                        <a:effectLst/>
                        <a:latin typeface="Calibri" panose="020F0502020204030204" pitchFamily="34" charset="0"/>
                      </a:endParaRPr>
                    </a:p>
                    <a:p>
                      <a:pPr algn="l" fontAlgn="b"/>
                      <a:r>
                        <a:rPr lang="nl-NL" sz="2000" b="0" i="0" u="none" strike="noStrike" baseline="0" dirty="0" err="1" smtClean="0">
                          <a:solidFill>
                            <a:srgbClr val="000000"/>
                          </a:solidFill>
                          <a:effectLst/>
                          <a:latin typeface="Calibri" panose="020F0502020204030204" pitchFamily="34" charset="0"/>
                        </a:rPr>
                        <a:t>Combined</a:t>
                      </a:r>
                      <a:r>
                        <a:rPr lang="nl-NL" sz="2000" b="0" i="0" u="none" strike="noStrike" baseline="0" dirty="0" smtClean="0">
                          <a:solidFill>
                            <a:srgbClr val="000000"/>
                          </a:solidFill>
                          <a:effectLst/>
                          <a:latin typeface="Calibri" panose="020F0502020204030204" pitchFamily="34" charset="0"/>
                        </a:rPr>
                        <a:t> MeSH </a:t>
                      </a:r>
                      <a:r>
                        <a:rPr lang="nl-NL" sz="2000" b="0" i="0" u="none" strike="noStrike" baseline="0" dirty="0" err="1" smtClean="0">
                          <a:solidFill>
                            <a:srgbClr val="000000"/>
                          </a:solidFill>
                          <a:effectLst/>
                          <a:latin typeface="Calibri" panose="020F0502020204030204" pitchFamily="34" charset="0"/>
                        </a:rPr>
                        <a:t>with</a:t>
                      </a:r>
                      <a:r>
                        <a:rPr lang="nl-NL" sz="2000" b="0" i="0" u="none" strike="noStrike" baseline="0" dirty="0" smtClean="0">
                          <a:solidFill>
                            <a:srgbClr val="000000"/>
                          </a:solidFill>
                          <a:effectLst/>
                          <a:latin typeface="Calibri" panose="020F0502020204030204" pitchFamily="34" charset="0"/>
                        </a:rPr>
                        <a:t> </a:t>
                      </a:r>
                      <a:r>
                        <a:rPr lang="nl-NL" sz="2000" b="0" i="0" u="none" strike="noStrike" baseline="0" dirty="0" err="1" smtClean="0">
                          <a:solidFill>
                            <a:srgbClr val="000000"/>
                          </a:solidFill>
                          <a:effectLst/>
                          <a:latin typeface="Calibri" panose="020F0502020204030204" pitchFamily="34" charset="0"/>
                        </a:rPr>
                        <a:t>subheading</a:t>
                      </a:r>
                      <a:endParaRPr lang="nl-NL" sz="2000" b="0" i="0" u="none" strike="noStrike" dirty="0" smtClean="0">
                        <a:solidFill>
                          <a:srgbClr val="000000"/>
                        </a:solidFill>
                        <a:effectLst/>
                        <a:latin typeface="Calibri" panose="020F0502020204030204" pitchFamily="34" charset="0"/>
                      </a:endParaRPr>
                    </a:p>
                    <a:p>
                      <a:pPr algn="l" fontAlgn="b"/>
                      <a:endParaRPr lang="nl-NL"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l" fontAlgn="b"/>
                      <a:r>
                        <a:rPr lang="nl-NL" sz="2000" u="none" strike="noStrike" dirty="0" smtClean="0">
                          <a:effectLst/>
                        </a:rPr>
                        <a:t>1</a:t>
                      </a:r>
                    </a:p>
                    <a:p>
                      <a:pPr algn="l" fontAlgn="b"/>
                      <a:endParaRPr lang="nl-NL" sz="2000" u="none" strike="noStrike" dirty="0" smtClean="0">
                        <a:effectLst/>
                      </a:endParaRPr>
                    </a:p>
                    <a:p>
                      <a:pPr algn="l" fontAlgn="b"/>
                      <a:endParaRPr lang="nl-NL"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l" fontAlgn="b"/>
                      <a:r>
                        <a:rPr lang="nl-NL" sz="2000" u="none" strike="noStrike" dirty="0" err="1" smtClean="0">
                          <a:effectLst/>
                        </a:rPr>
                        <a:t>Other</a:t>
                      </a:r>
                      <a:r>
                        <a:rPr lang="nl-NL" sz="2000" u="none" strike="noStrike" dirty="0" smtClean="0">
                          <a:effectLst/>
                        </a:rPr>
                        <a:t> extra element</a:t>
                      </a:r>
                      <a:endParaRPr lang="nl-NL" sz="2000" b="0" i="0" u="none" strike="noStrike" dirty="0" smtClean="0">
                        <a:solidFill>
                          <a:srgbClr val="000000"/>
                        </a:solidFill>
                        <a:effectLst/>
                        <a:latin typeface="Calibri" panose="020F0502020204030204" pitchFamily="34" charset="0"/>
                      </a:endParaRPr>
                    </a:p>
                    <a:p>
                      <a:pPr algn="l" fontAlgn="b"/>
                      <a:endParaRPr lang="nl-NL" sz="2000" b="0" i="0" u="none" strike="noStrike" dirty="0" smtClean="0">
                        <a:solidFill>
                          <a:srgbClr val="000000"/>
                        </a:solidFill>
                        <a:effectLst/>
                        <a:latin typeface="Calibri" panose="020F0502020204030204" pitchFamily="34" charset="0"/>
                      </a:endParaRPr>
                    </a:p>
                    <a:p>
                      <a:pPr algn="l" fontAlgn="b"/>
                      <a:endParaRPr lang="nl-NL"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endParaRPr lang="nl-NL" sz="2000" u="none" strike="noStrike" dirty="0" smtClean="0">
                        <a:effectLst/>
                      </a:endParaRPr>
                    </a:p>
                  </a:txBody>
                  <a:tcPr marL="9525" marR="9525" marT="9525" marB="0" anchor="b">
                    <a:noFill/>
                  </a:tcPr>
                </a:tc>
              </a:tr>
              <a:tr h="190500">
                <a:tc>
                  <a:txBody>
                    <a:bodyPr/>
                    <a:lstStyle/>
                    <a:p>
                      <a:pPr algn="l" fontAlgn="b"/>
                      <a:endParaRPr lang="nl-NL" sz="2000" b="0" i="0" u="none" strike="noStrike" dirty="0">
                        <a:solidFill>
                          <a:srgbClr val="000000"/>
                        </a:solidFill>
                        <a:effectLst/>
                        <a:latin typeface="Calibri" panose="020F0502020204030204" pitchFamily="34" charset="0"/>
                      </a:endParaRPr>
                    </a:p>
                  </a:txBody>
                  <a:tcPr marL="9525" marR="9525" marT="9525" marB="0" anchor="b">
                    <a:noFill/>
                  </a:tcPr>
                </a:tc>
                <a:tc gridSpan="2">
                  <a:txBody>
                    <a:bodyPr/>
                    <a:lstStyle/>
                    <a:p>
                      <a:pPr algn="l" fontAlgn="b"/>
                      <a:endParaRPr lang="nl-NL" sz="2000" b="0" i="0" u="none" strike="noStrike" dirty="0">
                        <a:solidFill>
                          <a:srgbClr val="000000"/>
                        </a:solidFill>
                        <a:effectLst/>
                        <a:latin typeface="Calibri" panose="020F0502020204030204" pitchFamily="34" charset="0"/>
                      </a:endParaRPr>
                    </a:p>
                  </a:txBody>
                  <a:tcPr marL="9525" marR="9525" marT="9525" marB="0" anchor="b">
                    <a:noFill/>
                  </a:tcPr>
                </a:tc>
                <a:tc hMerge="1">
                  <a:txBody>
                    <a:bodyPr/>
                    <a:lstStyle/>
                    <a:p>
                      <a:endParaRPr lang="nl-NL"/>
                    </a:p>
                  </a:txBody>
                  <a:tcPr/>
                </a:tc>
              </a:tr>
            </a:tbl>
          </a:graphicData>
        </a:graphic>
      </p:graphicFrame>
    </p:spTree>
    <p:extLst>
      <p:ext uri="{BB962C8B-B14F-4D97-AF65-F5344CB8AC3E}">
        <p14:creationId xmlns:p14="http://schemas.microsoft.com/office/powerpoint/2010/main" val="185531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Think</a:t>
            </a:r>
            <a:r>
              <a:rPr lang="nl-NL" dirty="0" smtClean="0"/>
              <a:t> </a:t>
            </a:r>
            <a:r>
              <a:rPr lang="nl-NL" dirty="0" err="1" smtClean="0"/>
              <a:t>through</a:t>
            </a:r>
            <a:r>
              <a:rPr lang="nl-NL" dirty="0" smtClean="0"/>
              <a:t> question</a:t>
            </a:r>
            <a:endParaRPr lang="nl-NL" dirty="0"/>
          </a:p>
        </p:txBody>
      </p:sp>
      <p:sp>
        <p:nvSpPr>
          <p:cNvPr id="3" name="Content Placeholder 2"/>
          <p:cNvSpPr>
            <a:spLocks noGrp="1"/>
          </p:cNvSpPr>
          <p:nvPr>
            <p:ph idx="1"/>
          </p:nvPr>
        </p:nvSpPr>
        <p:spPr/>
        <p:txBody>
          <a:bodyPr/>
          <a:lstStyle/>
          <a:p>
            <a:pPr marL="0" indent="0">
              <a:buNone/>
            </a:pPr>
            <a:r>
              <a:rPr lang="nl-NL" dirty="0" err="1" smtClean="0"/>
              <a:t>Can</a:t>
            </a:r>
            <a:r>
              <a:rPr lang="nl-NL" dirty="0" smtClean="0"/>
              <a:t> </a:t>
            </a:r>
            <a:r>
              <a:rPr lang="nl-NL" dirty="0" err="1" smtClean="0"/>
              <a:t>you</a:t>
            </a:r>
            <a:r>
              <a:rPr lang="nl-NL" dirty="0" smtClean="0"/>
              <a:t> </a:t>
            </a:r>
            <a:r>
              <a:rPr lang="nl-NL" dirty="0" err="1" smtClean="0"/>
              <a:t>think</a:t>
            </a:r>
            <a:r>
              <a:rPr lang="nl-NL" dirty="0" smtClean="0"/>
              <a:t> of a research question </a:t>
            </a:r>
            <a:r>
              <a:rPr lang="nl-NL" dirty="0" err="1" smtClean="0"/>
              <a:t>where</a:t>
            </a:r>
            <a:r>
              <a:rPr lang="nl-NL" dirty="0" smtClean="0"/>
              <a:t> </a:t>
            </a:r>
            <a:r>
              <a:rPr lang="nl-NL" dirty="0" err="1" smtClean="0"/>
              <a:t>it</a:t>
            </a:r>
            <a:r>
              <a:rPr lang="nl-NL" dirty="0" smtClean="0"/>
              <a:t> is </a:t>
            </a:r>
            <a:r>
              <a:rPr lang="nl-NL" dirty="0" err="1" smtClean="0"/>
              <a:t>better</a:t>
            </a:r>
            <a:r>
              <a:rPr lang="nl-NL" dirty="0" smtClean="0"/>
              <a:t> </a:t>
            </a:r>
            <a:r>
              <a:rPr lang="nl-NL" dirty="0" err="1" smtClean="0"/>
              <a:t>to</a:t>
            </a:r>
            <a:r>
              <a:rPr lang="nl-NL" dirty="0" smtClean="0"/>
              <a:t> search </a:t>
            </a:r>
            <a:r>
              <a:rPr lang="nl-NL" dirty="0" err="1" smtClean="0"/>
              <a:t>Vitamins</a:t>
            </a:r>
            <a:r>
              <a:rPr lang="nl-NL" dirty="0" smtClean="0"/>
              <a:t> AND </a:t>
            </a:r>
            <a:r>
              <a:rPr lang="nl-NL" dirty="0" err="1" smtClean="0"/>
              <a:t>hormones</a:t>
            </a:r>
            <a:r>
              <a:rPr lang="nl-NL" dirty="0" smtClean="0"/>
              <a:t>?</a:t>
            </a:r>
            <a:endParaRPr lang="nl-NL" dirty="0"/>
          </a:p>
        </p:txBody>
      </p:sp>
      <p:sp>
        <p:nvSpPr>
          <p:cNvPr id="4" name="Footer Placeholder 3"/>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2188406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dirty="0"/>
          </a:p>
        </p:txBody>
      </p:sp>
      <p:sp>
        <p:nvSpPr>
          <p:cNvPr id="3" name="Content Placeholder 2"/>
          <p:cNvSpPr>
            <a:spLocks noGrp="1"/>
          </p:cNvSpPr>
          <p:nvPr>
            <p:ph idx="1"/>
          </p:nvPr>
        </p:nvSpPr>
        <p:spPr/>
        <p:txBody>
          <a:bodyPr>
            <a:normAutofit/>
          </a:bodyPr>
          <a:lstStyle/>
          <a:p>
            <a:pPr marL="0" indent="0">
              <a:buNone/>
            </a:pPr>
            <a:r>
              <a:rPr lang="nl-NL" sz="4000" dirty="0" err="1" smtClean="0"/>
              <a:t>What</a:t>
            </a:r>
            <a:r>
              <a:rPr lang="nl-NL" sz="4000" dirty="0" smtClean="0"/>
              <a:t> is </a:t>
            </a:r>
            <a:r>
              <a:rPr lang="nl-NL" sz="4000" dirty="0" err="1" smtClean="0"/>
              <a:t>the</a:t>
            </a:r>
            <a:r>
              <a:rPr lang="nl-NL" sz="4000" dirty="0" smtClean="0"/>
              <a:t> effect of </a:t>
            </a:r>
            <a:r>
              <a:rPr lang="nl-NL" sz="4000" dirty="0" err="1" smtClean="0"/>
              <a:t>vitamin</a:t>
            </a:r>
            <a:r>
              <a:rPr lang="nl-NL" sz="4000" dirty="0" smtClean="0"/>
              <a:t> </a:t>
            </a:r>
            <a:r>
              <a:rPr lang="nl-NL" sz="4000" dirty="0" err="1" smtClean="0"/>
              <a:t>supplementation</a:t>
            </a:r>
            <a:r>
              <a:rPr lang="nl-NL" sz="4000" dirty="0" smtClean="0"/>
              <a:t> on </a:t>
            </a:r>
            <a:r>
              <a:rPr lang="nl-NL" sz="4000" dirty="0" err="1" smtClean="0"/>
              <a:t>the</a:t>
            </a:r>
            <a:r>
              <a:rPr lang="nl-NL" sz="4000" dirty="0" smtClean="0"/>
              <a:t> </a:t>
            </a:r>
            <a:r>
              <a:rPr lang="nl-NL" sz="4000" dirty="0" err="1" smtClean="0"/>
              <a:t>disease</a:t>
            </a:r>
            <a:r>
              <a:rPr lang="nl-NL" sz="4000" dirty="0" smtClean="0"/>
              <a:t> </a:t>
            </a:r>
            <a:r>
              <a:rPr lang="nl-NL" sz="4000" dirty="0" err="1" smtClean="0"/>
              <a:t>severity</a:t>
            </a:r>
            <a:r>
              <a:rPr lang="nl-NL" sz="4000" dirty="0" smtClean="0"/>
              <a:t> of </a:t>
            </a:r>
            <a:r>
              <a:rPr lang="nl-NL" sz="4000" dirty="0" err="1" smtClean="0"/>
              <a:t>hormonal</a:t>
            </a:r>
            <a:r>
              <a:rPr lang="nl-NL" sz="4000" dirty="0" smtClean="0"/>
              <a:t> </a:t>
            </a:r>
            <a:r>
              <a:rPr lang="nl-NL" sz="4000" dirty="0" err="1" smtClean="0"/>
              <a:t>dermatological</a:t>
            </a:r>
            <a:r>
              <a:rPr lang="nl-NL" sz="4000" dirty="0" smtClean="0"/>
              <a:t> </a:t>
            </a:r>
            <a:r>
              <a:rPr lang="nl-NL" sz="4000" dirty="0" err="1" smtClean="0"/>
              <a:t>complaints</a:t>
            </a:r>
            <a:r>
              <a:rPr lang="nl-NL" sz="4000" dirty="0" smtClean="0"/>
              <a:t>?</a:t>
            </a:r>
            <a:endParaRPr lang="nl-NL" sz="4000" dirty="0"/>
          </a:p>
        </p:txBody>
      </p:sp>
      <p:sp>
        <p:nvSpPr>
          <p:cNvPr id="4" name="Footer Placeholder 3"/>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55770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Who</a:t>
            </a:r>
            <a:r>
              <a:rPr lang="nl-NL" dirty="0" smtClean="0"/>
              <a:t> </a:t>
            </a:r>
            <a:r>
              <a:rPr lang="nl-NL" dirty="0" err="1" smtClean="0"/>
              <a:t>am</a:t>
            </a:r>
            <a:r>
              <a:rPr lang="nl-NL" dirty="0" smtClean="0"/>
              <a:t> I?</a:t>
            </a:r>
            <a:endParaRPr lang="nl-NL" dirty="0"/>
          </a:p>
        </p:txBody>
      </p:sp>
      <p:sp>
        <p:nvSpPr>
          <p:cNvPr id="5" name="Content Placeholder 4"/>
          <p:cNvSpPr>
            <a:spLocks noGrp="1"/>
          </p:cNvSpPr>
          <p:nvPr>
            <p:ph sz="half" idx="2"/>
          </p:nvPr>
        </p:nvSpPr>
        <p:spPr>
          <a:xfrm>
            <a:off x="328613" y="1124744"/>
            <a:ext cx="3883347" cy="3263504"/>
          </a:xfrm>
        </p:spPr>
        <p:txBody>
          <a:bodyPr>
            <a:normAutofit/>
          </a:bodyPr>
          <a:lstStyle/>
          <a:p>
            <a:pPr marL="0" indent="0">
              <a:buNone/>
            </a:pPr>
            <a:r>
              <a:rPr lang="nl-NL" sz="1875" dirty="0"/>
              <a:t>Bachelor </a:t>
            </a:r>
            <a:r>
              <a:rPr lang="nl-NL" sz="1875" dirty="0" err="1"/>
              <a:t>Biology</a:t>
            </a:r>
            <a:r>
              <a:rPr lang="nl-NL" sz="1875" dirty="0"/>
              <a:t> (1998)</a:t>
            </a:r>
          </a:p>
          <a:p>
            <a:pPr marL="0" indent="0">
              <a:buNone/>
            </a:pPr>
            <a:r>
              <a:rPr lang="nl-NL" sz="1875" dirty="0"/>
              <a:t>Bachelor Information Services </a:t>
            </a:r>
            <a:r>
              <a:rPr lang="nl-NL" sz="1875" dirty="0" err="1"/>
              <a:t>and</a:t>
            </a:r>
            <a:r>
              <a:rPr lang="nl-NL" sz="1875" dirty="0"/>
              <a:t> Management (2002)</a:t>
            </a:r>
          </a:p>
          <a:p>
            <a:pPr marL="0" indent="0">
              <a:buNone/>
            </a:pPr>
            <a:r>
              <a:rPr lang="nl-NL" sz="1875" dirty="0"/>
              <a:t>Information Specialist </a:t>
            </a:r>
            <a:br>
              <a:rPr lang="nl-NL" sz="1875" dirty="0"/>
            </a:br>
            <a:r>
              <a:rPr lang="nl-NL" sz="1875" dirty="0"/>
              <a:t>Erasmus MC University </a:t>
            </a:r>
            <a:r>
              <a:rPr lang="nl-NL" sz="1875" dirty="0" err="1"/>
              <a:t>Medical</a:t>
            </a:r>
            <a:r>
              <a:rPr lang="nl-NL" sz="1875" dirty="0"/>
              <a:t> Center Rotterdam, </a:t>
            </a:r>
            <a:r>
              <a:rPr lang="nl-NL" sz="1875" dirty="0" err="1"/>
              <a:t>the</a:t>
            </a:r>
            <a:r>
              <a:rPr lang="nl-NL" sz="1875" dirty="0"/>
              <a:t> Netherlands </a:t>
            </a:r>
            <a:br>
              <a:rPr lang="nl-NL" sz="1875" dirty="0"/>
            </a:br>
            <a:r>
              <a:rPr lang="nl-NL" sz="1875" dirty="0"/>
              <a:t>(2009-present)</a:t>
            </a:r>
          </a:p>
          <a:p>
            <a:pPr marL="0" indent="0">
              <a:buNone/>
            </a:pPr>
            <a:r>
              <a:rPr lang="nl-NL" sz="1875" dirty="0"/>
              <a:t>PhD thesis </a:t>
            </a:r>
            <a:br>
              <a:rPr lang="nl-NL" sz="1875" dirty="0"/>
            </a:br>
            <a:r>
              <a:rPr lang="nl-NL" sz="1875" dirty="0"/>
              <a:t>“</a:t>
            </a:r>
            <a:r>
              <a:rPr lang="nl-NL" sz="1875" dirty="0" err="1"/>
              <a:t>Serving</a:t>
            </a:r>
            <a:r>
              <a:rPr lang="nl-NL" sz="1875" dirty="0"/>
              <a:t> </a:t>
            </a:r>
            <a:r>
              <a:rPr lang="nl-NL" sz="1875" dirty="0" err="1"/>
              <a:t>Evidence</a:t>
            </a:r>
            <a:r>
              <a:rPr lang="nl-NL" sz="1875" dirty="0"/>
              <a:t> Syntheses” (2019)</a:t>
            </a:r>
          </a:p>
        </p:txBody>
      </p:sp>
      <p:sp>
        <p:nvSpPr>
          <p:cNvPr id="6" name="Slide Number Placeholder 5"/>
          <p:cNvSpPr>
            <a:spLocks noGrp="1"/>
          </p:cNvSpPr>
          <p:nvPr>
            <p:ph type="sldNum" sz="quarter" idx="4294967295"/>
          </p:nvPr>
        </p:nvSpPr>
        <p:spPr>
          <a:xfrm>
            <a:off x="6457950" y="5624513"/>
            <a:ext cx="2057400" cy="273844"/>
          </a:xfrm>
          <a:prstGeom prst="rect">
            <a:avLst/>
          </a:prstGeom>
        </p:spPr>
        <p:txBody>
          <a:bodyPr/>
          <a:lstStyle/>
          <a:p>
            <a:fld id="{715A42EE-278B-41B1-954C-39B05978276D}" type="slidenum">
              <a:rPr lang="nl-NL" smtClean="0"/>
              <a:t>2</a:t>
            </a:fld>
            <a:endParaRPr lang="nl-NL"/>
          </a:p>
        </p:txBody>
      </p:sp>
      <p:pic>
        <p:nvPicPr>
          <p:cNvPr id="8" name="Picture 7"/>
          <p:cNvPicPr>
            <a:picLocks noChangeAspect="1"/>
          </p:cNvPicPr>
          <p:nvPr/>
        </p:nvPicPr>
        <p:blipFill rotWithShape="1">
          <a:blip r:embed="rId2"/>
          <a:srcRect r="23834"/>
          <a:stretch/>
        </p:blipFill>
        <p:spPr>
          <a:xfrm>
            <a:off x="6372200" y="4220358"/>
            <a:ext cx="2808312" cy="1783065"/>
          </a:xfrm>
          <a:prstGeom prst="rect">
            <a:avLst/>
          </a:prstGeom>
        </p:spPr>
      </p:pic>
      <p:pic>
        <p:nvPicPr>
          <p:cNvPr id="9" name="Picture 8"/>
          <p:cNvPicPr>
            <a:picLocks noChangeAspect="1"/>
          </p:cNvPicPr>
          <p:nvPr/>
        </p:nvPicPr>
        <p:blipFill>
          <a:blip r:embed="rId3"/>
          <a:stretch>
            <a:fillRect/>
          </a:stretch>
        </p:blipFill>
        <p:spPr>
          <a:xfrm>
            <a:off x="5229225" y="4248668"/>
            <a:ext cx="1142975" cy="1745084"/>
          </a:xfrm>
          <a:prstGeom prst="rect">
            <a:avLst/>
          </a:prstGeom>
        </p:spPr>
      </p:pic>
      <p:pic>
        <p:nvPicPr>
          <p:cNvPr id="10" name="Picture 9"/>
          <p:cNvPicPr>
            <a:picLocks noChangeAspect="1"/>
          </p:cNvPicPr>
          <p:nvPr/>
        </p:nvPicPr>
        <p:blipFill>
          <a:blip r:embed="rId4"/>
          <a:stretch>
            <a:fillRect/>
          </a:stretch>
        </p:blipFill>
        <p:spPr>
          <a:xfrm>
            <a:off x="4355976" y="1073742"/>
            <a:ext cx="4829032" cy="3219354"/>
          </a:xfrm>
          <a:prstGeom prst="rect">
            <a:avLst/>
          </a:prstGeom>
        </p:spPr>
      </p:pic>
      <p:sp>
        <p:nvSpPr>
          <p:cNvPr id="4" name="TextBox 3"/>
          <p:cNvSpPr txBox="1"/>
          <p:nvPr/>
        </p:nvSpPr>
        <p:spPr>
          <a:xfrm>
            <a:off x="2339752" y="4437112"/>
            <a:ext cx="2520280" cy="1754326"/>
          </a:xfrm>
          <a:prstGeom prst="rect">
            <a:avLst/>
          </a:prstGeom>
          <a:noFill/>
        </p:spPr>
        <p:txBody>
          <a:bodyPr wrap="square" rtlCol="0">
            <a:spAutoFit/>
          </a:bodyPr>
          <a:lstStyle/>
          <a:p>
            <a:r>
              <a:rPr lang="en-US" b="1" dirty="0" smtClean="0"/>
              <a:t>Melissa Rethlefsen</a:t>
            </a:r>
          </a:p>
          <a:p>
            <a:endParaRPr lang="en-US" dirty="0"/>
          </a:p>
          <a:p>
            <a:r>
              <a:rPr lang="en-US" dirty="0" smtClean="0"/>
              <a:t>Head </a:t>
            </a:r>
            <a:r>
              <a:rPr lang="en-US" dirty="0" err="1" smtClean="0"/>
              <a:t>Uiversity</a:t>
            </a:r>
            <a:r>
              <a:rPr lang="en-US" dirty="0" smtClean="0"/>
              <a:t> of New Mexico </a:t>
            </a:r>
            <a:r>
              <a:rPr lang="en-US" dirty="0"/>
              <a:t>Health Sciences Library &amp; Informatics Center</a:t>
            </a:r>
            <a:endParaRPr lang="nl-NL" dirty="0"/>
          </a:p>
        </p:txBody>
      </p:sp>
      <p:pic>
        <p:nvPicPr>
          <p:cNvPr id="7" name="Picture 6"/>
          <p:cNvPicPr>
            <a:picLocks noChangeAspect="1"/>
          </p:cNvPicPr>
          <p:nvPr/>
        </p:nvPicPr>
        <p:blipFill>
          <a:blip r:embed="rId5"/>
          <a:stretch>
            <a:fillRect/>
          </a:stretch>
        </p:blipFill>
        <p:spPr>
          <a:xfrm>
            <a:off x="-36512" y="4062691"/>
            <a:ext cx="2017951" cy="2822693"/>
          </a:xfrm>
          <a:prstGeom prst="rect">
            <a:avLst/>
          </a:prstGeom>
        </p:spPr>
      </p:pic>
    </p:spTree>
    <p:extLst>
      <p:ext uri="{BB962C8B-B14F-4D97-AF65-F5344CB8AC3E}">
        <p14:creationId xmlns:p14="http://schemas.microsoft.com/office/powerpoint/2010/main" val="251988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pPr marL="0" indent="0" algn="ctr">
              <a:buNone/>
            </a:pPr>
            <a:r>
              <a:rPr lang="nl-NL" sz="4000" dirty="0" smtClean="0"/>
              <a:t>(</a:t>
            </a:r>
            <a:r>
              <a:rPr lang="nl-NL" sz="4000" dirty="0" err="1" smtClean="0"/>
              <a:t>Vitamin</a:t>
            </a:r>
            <a:r>
              <a:rPr lang="nl-NL" sz="4000" dirty="0" smtClean="0"/>
              <a:t> OR </a:t>
            </a:r>
            <a:r>
              <a:rPr lang="nl-NL" sz="4000" dirty="0" err="1" smtClean="0"/>
              <a:t>suppletion</a:t>
            </a:r>
            <a:r>
              <a:rPr lang="nl-NL" sz="4000" dirty="0" smtClean="0"/>
              <a:t>) </a:t>
            </a:r>
          </a:p>
          <a:p>
            <a:pPr marL="0" indent="0" algn="ctr">
              <a:buNone/>
            </a:pPr>
            <a:r>
              <a:rPr lang="nl-NL" sz="4000" dirty="0" smtClean="0"/>
              <a:t>AND</a:t>
            </a:r>
          </a:p>
          <a:p>
            <a:pPr marL="0" indent="0" algn="ctr">
              <a:buNone/>
            </a:pPr>
            <a:r>
              <a:rPr lang="nl-NL" sz="4000" dirty="0" smtClean="0"/>
              <a:t>(</a:t>
            </a:r>
            <a:r>
              <a:rPr lang="nl-NL" sz="4000" dirty="0" err="1" smtClean="0"/>
              <a:t>Hormones</a:t>
            </a:r>
            <a:r>
              <a:rPr lang="nl-NL" sz="4000" dirty="0" smtClean="0"/>
              <a:t> OR </a:t>
            </a:r>
            <a:r>
              <a:rPr lang="nl-NL" sz="4000" dirty="0" err="1" smtClean="0"/>
              <a:t>hormonal</a:t>
            </a:r>
            <a:r>
              <a:rPr lang="nl-NL" sz="4000" dirty="0" smtClean="0"/>
              <a:t> skin </a:t>
            </a:r>
            <a:r>
              <a:rPr lang="nl-NL" sz="4000" dirty="0" err="1" smtClean="0"/>
              <a:t>diseases</a:t>
            </a:r>
            <a:r>
              <a:rPr lang="nl-NL" sz="4000" dirty="0" smtClean="0"/>
              <a:t>) </a:t>
            </a:r>
          </a:p>
          <a:p>
            <a:pPr marL="0" indent="0" algn="ctr">
              <a:buNone/>
            </a:pPr>
            <a:r>
              <a:rPr lang="nl-NL" sz="4000" dirty="0" smtClean="0"/>
              <a:t>AND</a:t>
            </a:r>
          </a:p>
          <a:p>
            <a:pPr marL="0" indent="0" algn="ctr">
              <a:buNone/>
            </a:pPr>
            <a:r>
              <a:rPr lang="nl-NL" sz="4000" dirty="0" smtClean="0"/>
              <a:t>(skin </a:t>
            </a:r>
            <a:r>
              <a:rPr lang="nl-NL" sz="4000" dirty="0" err="1" smtClean="0"/>
              <a:t>diseases</a:t>
            </a:r>
            <a:r>
              <a:rPr lang="nl-NL" sz="4000" dirty="0" smtClean="0"/>
              <a:t>)</a:t>
            </a:r>
          </a:p>
          <a:p>
            <a:pPr marL="0" indent="0" algn="ctr">
              <a:buNone/>
            </a:pPr>
            <a:endParaRPr lang="nl-NL" sz="4000" dirty="0"/>
          </a:p>
        </p:txBody>
      </p:sp>
      <p:sp>
        <p:nvSpPr>
          <p:cNvPr id="4" name="Footer Placeholder 3"/>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1538609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Agenda</a:t>
            </a:r>
            <a:endParaRPr lang="en-US" dirty="0"/>
          </a:p>
        </p:txBody>
      </p:sp>
      <p:sp>
        <p:nvSpPr>
          <p:cNvPr id="3" name="Content Placeholder 2"/>
          <p:cNvSpPr>
            <a:spLocks noGrp="1"/>
          </p:cNvSpPr>
          <p:nvPr>
            <p:ph idx="1"/>
          </p:nvPr>
        </p:nvSpPr>
        <p:spPr>
          <a:xfrm>
            <a:off x="457200" y="1600200"/>
            <a:ext cx="8229600" cy="4781128"/>
          </a:xfrm>
        </p:spPr>
        <p:txBody>
          <a:bodyPr>
            <a:normAutofit fontScale="92500" lnSpcReduction="10000"/>
          </a:bodyPr>
          <a:lstStyle/>
          <a:p>
            <a:r>
              <a:rPr lang="nl-NL" dirty="0" err="1" smtClean="0"/>
              <a:t>Analyzing</a:t>
            </a:r>
            <a:r>
              <a:rPr lang="nl-NL" dirty="0" smtClean="0"/>
              <a:t> research question (</a:t>
            </a:r>
            <a:r>
              <a:rPr lang="nl-NL" dirty="0" err="1" smtClean="0"/>
              <a:t>elements</a:t>
            </a:r>
            <a:r>
              <a:rPr lang="nl-NL" dirty="0" smtClean="0"/>
              <a:t>)</a:t>
            </a:r>
          </a:p>
          <a:p>
            <a:r>
              <a:rPr lang="nl-NL" dirty="0" err="1" smtClean="0"/>
              <a:t>Finding</a:t>
            </a:r>
            <a:r>
              <a:rPr lang="nl-NL" dirty="0" smtClean="0"/>
              <a:t> search </a:t>
            </a:r>
            <a:r>
              <a:rPr lang="nl-NL" dirty="0" err="1" smtClean="0"/>
              <a:t>terms</a:t>
            </a:r>
            <a:endParaRPr lang="nl-NL" dirty="0" smtClean="0"/>
          </a:p>
          <a:p>
            <a:r>
              <a:rPr lang="nl-NL" dirty="0" smtClean="0"/>
              <a:t>Database </a:t>
            </a:r>
            <a:r>
              <a:rPr lang="nl-NL" dirty="0" err="1" smtClean="0"/>
              <a:t>and</a:t>
            </a:r>
            <a:r>
              <a:rPr lang="nl-NL" dirty="0" smtClean="0"/>
              <a:t> interface </a:t>
            </a:r>
            <a:r>
              <a:rPr lang="nl-NL" dirty="0" err="1" smtClean="0"/>
              <a:t>choice</a:t>
            </a:r>
            <a:endParaRPr lang="nl-NL" dirty="0" smtClean="0"/>
          </a:p>
          <a:p>
            <a:r>
              <a:rPr lang="nl-NL" dirty="0" err="1" smtClean="0"/>
              <a:t>Creating</a:t>
            </a:r>
            <a:r>
              <a:rPr lang="nl-NL" dirty="0" smtClean="0"/>
              <a:t> a basic search </a:t>
            </a:r>
            <a:r>
              <a:rPr lang="nl-NL" dirty="0" err="1" smtClean="0"/>
              <a:t>strategy</a:t>
            </a:r>
            <a:endParaRPr lang="nl-NL" dirty="0" smtClean="0"/>
          </a:p>
          <a:p>
            <a:r>
              <a:rPr lang="nl-NL" dirty="0" err="1" smtClean="0"/>
              <a:t>Working</a:t>
            </a:r>
            <a:r>
              <a:rPr lang="nl-NL" dirty="0" smtClean="0"/>
              <a:t> </a:t>
            </a:r>
            <a:r>
              <a:rPr lang="nl-NL" dirty="0" err="1" smtClean="0"/>
              <a:t>with</a:t>
            </a:r>
            <a:r>
              <a:rPr lang="nl-NL" dirty="0" smtClean="0"/>
              <a:t> long </a:t>
            </a:r>
            <a:r>
              <a:rPr lang="nl-NL" dirty="0" err="1" smtClean="0"/>
              <a:t>lists</a:t>
            </a:r>
            <a:r>
              <a:rPr lang="nl-NL" dirty="0" smtClean="0"/>
              <a:t> of </a:t>
            </a:r>
            <a:r>
              <a:rPr lang="nl-NL" dirty="0" err="1" smtClean="0"/>
              <a:t>terms</a:t>
            </a:r>
            <a:endParaRPr lang="nl-NL" dirty="0" smtClean="0"/>
          </a:p>
          <a:p>
            <a:r>
              <a:rPr lang="nl-NL" dirty="0" err="1" smtClean="0"/>
              <a:t>Finding</a:t>
            </a:r>
            <a:r>
              <a:rPr lang="nl-NL" dirty="0" smtClean="0"/>
              <a:t> mistakes</a:t>
            </a:r>
            <a:endParaRPr lang="nl-NL" dirty="0"/>
          </a:p>
          <a:p>
            <a:r>
              <a:rPr lang="nl-NL" dirty="0" smtClean="0"/>
              <a:t>Optimizing a search </a:t>
            </a:r>
            <a:r>
              <a:rPr lang="nl-NL" dirty="0" err="1" smtClean="0"/>
              <a:t>strategy</a:t>
            </a:r>
            <a:endParaRPr lang="nl-NL" dirty="0" smtClean="0"/>
          </a:p>
          <a:p>
            <a:r>
              <a:rPr lang="nl-NL" dirty="0" smtClean="0"/>
              <a:t>Translating </a:t>
            </a:r>
            <a:r>
              <a:rPr lang="nl-NL" dirty="0" err="1" smtClean="0"/>
              <a:t>queries</a:t>
            </a:r>
            <a:r>
              <a:rPr lang="nl-NL" dirty="0" smtClean="0"/>
              <a:t> </a:t>
            </a:r>
            <a:r>
              <a:rPr lang="nl-NL" dirty="0" err="1" smtClean="0"/>
              <a:t>between</a:t>
            </a:r>
            <a:r>
              <a:rPr lang="nl-NL" dirty="0" smtClean="0"/>
              <a:t> databases</a:t>
            </a:r>
          </a:p>
          <a:p>
            <a:r>
              <a:rPr lang="nl-NL" dirty="0" smtClean="0"/>
              <a:t>Evaluation</a:t>
            </a:r>
          </a:p>
          <a:p>
            <a:endParaRPr lang="nl-NL" dirty="0" smtClean="0"/>
          </a:p>
        </p:txBody>
      </p:sp>
      <p:sp>
        <p:nvSpPr>
          <p:cNvPr id="4" name="Footer Placeholder 3"/>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59602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Agenda</a:t>
            </a:r>
            <a:endParaRPr lang="en-US" dirty="0"/>
          </a:p>
        </p:txBody>
      </p:sp>
      <p:sp>
        <p:nvSpPr>
          <p:cNvPr id="3" name="Content Placeholder 2"/>
          <p:cNvSpPr>
            <a:spLocks noGrp="1"/>
          </p:cNvSpPr>
          <p:nvPr>
            <p:ph idx="1"/>
          </p:nvPr>
        </p:nvSpPr>
        <p:spPr>
          <a:xfrm>
            <a:off x="457200" y="1600200"/>
            <a:ext cx="8229600" cy="4781128"/>
          </a:xfrm>
        </p:spPr>
        <p:txBody>
          <a:bodyPr>
            <a:normAutofit fontScale="92500" lnSpcReduction="10000"/>
          </a:bodyPr>
          <a:lstStyle/>
          <a:p>
            <a:r>
              <a:rPr lang="nl-NL" dirty="0" err="1" smtClean="0"/>
              <a:t>Analyzing</a:t>
            </a:r>
            <a:r>
              <a:rPr lang="nl-NL" dirty="0" smtClean="0"/>
              <a:t> research question (</a:t>
            </a:r>
            <a:r>
              <a:rPr lang="nl-NL" dirty="0" err="1" smtClean="0"/>
              <a:t>elements</a:t>
            </a:r>
            <a:r>
              <a:rPr lang="nl-NL" dirty="0" smtClean="0"/>
              <a:t>)</a:t>
            </a:r>
          </a:p>
          <a:p>
            <a:r>
              <a:rPr lang="nl-NL" dirty="0" err="1" smtClean="0">
                <a:solidFill>
                  <a:schemeClr val="bg1">
                    <a:lumMod val="65000"/>
                  </a:schemeClr>
                </a:solidFill>
              </a:rPr>
              <a:t>Finding</a:t>
            </a:r>
            <a:r>
              <a:rPr lang="nl-NL" dirty="0" smtClean="0">
                <a:solidFill>
                  <a:schemeClr val="bg1">
                    <a:lumMod val="65000"/>
                  </a:schemeClr>
                </a:solidFill>
              </a:rPr>
              <a:t> search </a:t>
            </a:r>
            <a:r>
              <a:rPr lang="nl-NL" dirty="0" err="1" smtClean="0">
                <a:solidFill>
                  <a:schemeClr val="bg1">
                    <a:lumMod val="65000"/>
                  </a:schemeClr>
                </a:solidFill>
              </a:rPr>
              <a:t>terms</a:t>
            </a:r>
            <a:endParaRPr lang="nl-NL" dirty="0" smtClean="0">
              <a:solidFill>
                <a:schemeClr val="bg1">
                  <a:lumMod val="65000"/>
                </a:schemeClr>
              </a:solidFill>
            </a:endParaRPr>
          </a:p>
          <a:p>
            <a:r>
              <a:rPr lang="nl-NL" dirty="0" smtClean="0">
                <a:solidFill>
                  <a:schemeClr val="bg1">
                    <a:lumMod val="65000"/>
                  </a:schemeClr>
                </a:solidFill>
              </a:rPr>
              <a:t>Database </a:t>
            </a:r>
            <a:r>
              <a:rPr lang="nl-NL" dirty="0" err="1" smtClean="0">
                <a:solidFill>
                  <a:schemeClr val="bg1">
                    <a:lumMod val="65000"/>
                  </a:schemeClr>
                </a:solidFill>
              </a:rPr>
              <a:t>and</a:t>
            </a:r>
            <a:r>
              <a:rPr lang="nl-NL" dirty="0" smtClean="0">
                <a:solidFill>
                  <a:schemeClr val="bg1">
                    <a:lumMod val="65000"/>
                  </a:schemeClr>
                </a:solidFill>
              </a:rPr>
              <a:t> interface </a:t>
            </a:r>
            <a:r>
              <a:rPr lang="nl-NL" dirty="0" err="1" smtClean="0">
                <a:solidFill>
                  <a:schemeClr val="bg1">
                    <a:lumMod val="65000"/>
                  </a:schemeClr>
                </a:solidFill>
              </a:rPr>
              <a:t>choice</a:t>
            </a:r>
            <a:endParaRPr lang="nl-NL" dirty="0" smtClean="0">
              <a:solidFill>
                <a:schemeClr val="bg1">
                  <a:lumMod val="65000"/>
                </a:schemeClr>
              </a:solidFill>
            </a:endParaRPr>
          </a:p>
          <a:p>
            <a:r>
              <a:rPr lang="nl-NL" dirty="0" err="1" smtClean="0">
                <a:solidFill>
                  <a:schemeClr val="bg1">
                    <a:lumMod val="65000"/>
                  </a:schemeClr>
                </a:solidFill>
              </a:rPr>
              <a:t>Creating</a:t>
            </a:r>
            <a:r>
              <a:rPr lang="nl-NL" dirty="0" smtClean="0">
                <a:solidFill>
                  <a:schemeClr val="bg1">
                    <a:lumMod val="65000"/>
                  </a:schemeClr>
                </a:solidFill>
              </a:rPr>
              <a:t> a basic search </a:t>
            </a:r>
            <a:r>
              <a:rPr lang="nl-NL" dirty="0" err="1" smtClean="0">
                <a:solidFill>
                  <a:schemeClr val="bg1">
                    <a:lumMod val="65000"/>
                  </a:schemeClr>
                </a:solidFill>
              </a:rPr>
              <a:t>strategy</a:t>
            </a:r>
            <a:endParaRPr lang="nl-NL" dirty="0" smtClean="0">
              <a:solidFill>
                <a:schemeClr val="bg1">
                  <a:lumMod val="65000"/>
                </a:schemeClr>
              </a:solidFill>
            </a:endParaRPr>
          </a:p>
          <a:p>
            <a:r>
              <a:rPr lang="nl-NL" dirty="0" err="1" smtClean="0">
                <a:solidFill>
                  <a:schemeClr val="bg1">
                    <a:lumMod val="65000"/>
                  </a:schemeClr>
                </a:solidFill>
              </a:rPr>
              <a:t>Working</a:t>
            </a:r>
            <a:r>
              <a:rPr lang="nl-NL" dirty="0" smtClean="0">
                <a:solidFill>
                  <a:schemeClr val="bg1">
                    <a:lumMod val="65000"/>
                  </a:schemeClr>
                </a:solidFill>
              </a:rPr>
              <a:t> </a:t>
            </a:r>
            <a:r>
              <a:rPr lang="nl-NL" dirty="0" err="1" smtClean="0">
                <a:solidFill>
                  <a:schemeClr val="bg1">
                    <a:lumMod val="65000"/>
                  </a:schemeClr>
                </a:solidFill>
              </a:rPr>
              <a:t>with</a:t>
            </a:r>
            <a:r>
              <a:rPr lang="nl-NL" dirty="0" smtClean="0">
                <a:solidFill>
                  <a:schemeClr val="bg1">
                    <a:lumMod val="65000"/>
                  </a:schemeClr>
                </a:solidFill>
              </a:rPr>
              <a:t> long </a:t>
            </a:r>
            <a:r>
              <a:rPr lang="nl-NL" dirty="0" err="1" smtClean="0">
                <a:solidFill>
                  <a:schemeClr val="bg1">
                    <a:lumMod val="65000"/>
                  </a:schemeClr>
                </a:solidFill>
              </a:rPr>
              <a:t>lists</a:t>
            </a:r>
            <a:r>
              <a:rPr lang="nl-NL" dirty="0" smtClean="0">
                <a:solidFill>
                  <a:schemeClr val="bg1">
                    <a:lumMod val="65000"/>
                  </a:schemeClr>
                </a:solidFill>
              </a:rPr>
              <a:t> of </a:t>
            </a:r>
            <a:r>
              <a:rPr lang="nl-NL" dirty="0" err="1" smtClean="0">
                <a:solidFill>
                  <a:schemeClr val="bg1">
                    <a:lumMod val="65000"/>
                  </a:schemeClr>
                </a:solidFill>
              </a:rPr>
              <a:t>terms</a:t>
            </a:r>
            <a:endParaRPr lang="nl-NL" dirty="0" smtClean="0">
              <a:solidFill>
                <a:schemeClr val="bg1">
                  <a:lumMod val="65000"/>
                </a:schemeClr>
              </a:solidFill>
            </a:endParaRPr>
          </a:p>
          <a:p>
            <a:r>
              <a:rPr lang="nl-NL" dirty="0" err="1" smtClean="0">
                <a:solidFill>
                  <a:schemeClr val="bg1">
                    <a:lumMod val="65000"/>
                  </a:schemeClr>
                </a:solidFill>
              </a:rPr>
              <a:t>Finding</a:t>
            </a:r>
            <a:r>
              <a:rPr lang="nl-NL" dirty="0" smtClean="0">
                <a:solidFill>
                  <a:schemeClr val="bg1">
                    <a:lumMod val="65000"/>
                  </a:schemeClr>
                </a:solidFill>
              </a:rPr>
              <a:t> mistakes</a:t>
            </a:r>
            <a:endParaRPr lang="nl-NL" dirty="0">
              <a:solidFill>
                <a:schemeClr val="bg1">
                  <a:lumMod val="65000"/>
                </a:schemeClr>
              </a:solidFill>
            </a:endParaRPr>
          </a:p>
          <a:p>
            <a:r>
              <a:rPr lang="nl-NL" dirty="0" smtClean="0">
                <a:solidFill>
                  <a:schemeClr val="bg1">
                    <a:lumMod val="65000"/>
                  </a:schemeClr>
                </a:solidFill>
              </a:rPr>
              <a:t>Optimizing a search </a:t>
            </a:r>
            <a:r>
              <a:rPr lang="nl-NL" dirty="0" err="1" smtClean="0">
                <a:solidFill>
                  <a:schemeClr val="bg1">
                    <a:lumMod val="65000"/>
                  </a:schemeClr>
                </a:solidFill>
              </a:rPr>
              <a:t>strategy</a:t>
            </a:r>
            <a:endParaRPr lang="nl-NL" dirty="0" smtClean="0">
              <a:solidFill>
                <a:schemeClr val="bg1">
                  <a:lumMod val="65000"/>
                </a:schemeClr>
              </a:solidFill>
            </a:endParaRPr>
          </a:p>
          <a:p>
            <a:r>
              <a:rPr lang="nl-NL" dirty="0" smtClean="0">
                <a:solidFill>
                  <a:schemeClr val="bg1">
                    <a:lumMod val="65000"/>
                  </a:schemeClr>
                </a:solidFill>
              </a:rPr>
              <a:t>Translating </a:t>
            </a:r>
            <a:r>
              <a:rPr lang="nl-NL" dirty="0" err="1" smtClean="0">
                <a:solidFill>
                  <a:schemeClr val="bg1">
                    <a:lumMod val="65000"/>
                  </a:schemeClr>
                </a:solidFill>
              </a:rPr>
              <a:t>queries</a:t>
            </a:r>
            <a:r>
              <a:rPr lang="nl-NL" dirty="0" smtClean="0">
                <a:solidFill>
                  <a:schemeClr val="bg1">
                    <a:lumMod val="65000"/>
                  </a:schemeClr>
                </a:solidFill>
              </a:rPr>
              <a:t> </a:t>
            </a:r>
            <a:r>
              <a:rPr lang="nl-NL" dirty="0" err="1" smtClean="0">
                <a:solidFill>
                  <a:schemeClr val="bg1">
                    <a:lumMod val="65000"/>
                  </a:schemeClr>
                </a:solidFill>
              </a:rPr>
              <a:t>between</a:t>
            </a:r>
            <a:r>
              <a:rPr lang="nl-NL" dirty="0" smtClean="0">
                <a:solidFill>
                  <a:schemeClr val="bg1">
                    <a:lumMod val="65000"/>
                  </a:schemeClr>
                </a:solidFill>
              </a:rPr>
              <a:t> databases</a:t>
            </a:r>
          </a:p>
          <a:p>
            <a:r>
              <a:rPr lang="nl-NL" dirty="0" smtClean="0">
                <a:solidFill>
                  <a:schemeClr val="bg1">
                    <a:lumMod val="65000"/>
                  </a:schemeClr>
                </a:solidFill>
              </a:rPr>
              <a:t>Evaluation</a:t>
            </a:r>
          </a:p>
          <a:p>
            <a:pPr marL="0" indent="0">
              <a:buNone/>
            </a:pPr>
            <a:endParaRPr lang="nl-NL" dirty="0" smtClean="0"/>
          </a:p>
          <a:p>
            <a:endParaRPr lang="nl-NL" dirty="0" smtClean="0"/>
          </a:p>
        </p:txBody>
      </p:sp>
      <p:sp>
        <p:nvSpPr>
          <p:cNvPr id="4" name="Footer Placeholder 3"/>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30940098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Tijdelijke aanduiding voor dianummer 3"/>
          <p:cNvSpPr txBox="1">
            <a:spLocks noGrp="1"/>
          </p:cNvSpPr>
          <p:nvPr/>
        </p:nvSpPr>
        <p:spPr bwMode="auto">
          <a:xfrm>
            <a:off x="8305800" y="64008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r" eaLnBrk="1" hangingPunct="1">
              <a:lnSpc>
                <a:spcPct val="100000"/>
              </a:lnSpc>
              <a:spcBef>
                <a:spcPct val="0"/>
              </a:spcBef>
              <a:buClrTx/>
              <a:buFontTx/>
              <a:buNone/>
            </a:pPr>
            <a:fld id="{A8D7E0ED-877C-40F7-89AA-0A7B10A0662F}" type="slidenum">
              <a:rPr lang="en-US" altLang="en-US" sz="1400" b="1" i="0"/>
              <a:pPr algn="r" eaLnBrk="1" hangingPunct="1">
                <a:lnSpc>
                  <a:spcPct val="100000"/>
                </a:lnSpc>
                <a:spcBef>
                  <a:spcPct val="0"/>
                </a:spcBef>
                <a:buClrTx/>
                <a:buFontTx/>
                <a:buNone/>
              </a:pPr>
              <a:t>23</a:t>
            </a:fld>
            <a:endParaRPr lang="en-US" altLang="en-US" sz="1400" b="1" i="0" dirty="0"/>
          </a:p>
        </p:txBody>
      </p:sp>
      <p:sp>
        <p:nvSpPr>
          <p:cNvPr id="6147" name="Rectangle 2"/>
          <p:cNvSpPr>
            <a:spLocks noGrp="1" noChangeArrowheads="1"/>
          </p:cNvSpPr>
          <p:nvPr>
            <p:ph type="title" idx="4294967295"/>
          </p:nvPr>
        </p:nvSpPr>
        <p:spPr>
          <a:xfrm>
            <a:off x="328613" y="304800"/>
            <a:ext cx="8491859" cy="609600"/>
          </a:xfrm>
        </p:spPr>
        <p:txBody>
          <a:bodyPr/>
          <a:lstStyle/>
          <a:p>
            <a:pPr eaLnBrk="1" hangingPunct="1"/>
            <a:r>
              <a:rPr lang="en-US" altLang="en-US" sz="3200" dirty="0" smtClean="0"/>
              <a:t>Clear and focused research question</a:t>
            </a:r>
            <a:endParaRPr lang="en-US" altLang="en-US" sz="3200" dirty="0"/>
          </a:p>
        </p:txBody>
      </p:sp>
      <p:sp>
        <p:nvSpPr>
          <p:cNvPr id="6148" name="Rectangle 3"/>
          <p:cNvSpPr>
            <a:spLocks noGrp="1" noChangeArrowheads="1"/>
          </p:cNvSpPr>
          <p:nvPr>
            <p:ph type="body" idx="4294967295"/>
          </p:nvPr>
        </p:nvSpPr>
        <p:spPr>
          <a:xfrm>
            <a:off x="179388" y="980728"/>
            <a:ext cx="8534400" cy="5472460"/>
          </a:xfrm>
        </p:spPr>
        <p:txBody>
          <a:bodyPr>
            <a:normAutofit/>
          </a:bodyPr>
          <a:lstStyle/>
          <a:p>
            <a:pPr marL="0" indent="-381000">
              <a:lnSpc>
                <a:spcPct val="100000"/>
              </a:lnSpc>
              <a:spcBef>
                <a:spcPts val="600"/>
              </a:spcBef>
              <a:spcAft>
                <a:spcPts val="1500"/>
              </a:spcAft>
              <a:buClrTx/>
              <a:buFontTx/>
              <a:buNone/>
            </a:pPr>
            <a:r>
              <a:rPr lang="en-US" sz="2400" dirty="0"/>
              <a:t>CLABSI rate for </a:t>
            </a:r>
            <a:r>
              <a:rPr lang="en-US" sz="2400" dirty="0" err="1"/>
              <a:t>BIPoC</a:t>
            </a:r>
            <a:r>
              <a:rPr lang="en-US" sz="2400" dirty="0"/>
              <a:t> patients in the </a:t>
            </a:r>
            <a:r>
              <a:rPr lang="en-US" sz="2400" dirty="0" smtClean="0"/>
              <a:t>PICU</a:t>
            </a:r>
          </a:p>
          <a:p>
            <a:pPr marL="0" indent="-381000">
              <a:lnSpc>
                <a:spcPct val="100000"/>
              </a:lnSpc>
              <a:spcBef>
                <a:spcPts val="600"/>
              </a:spcBef>
              <a:spcAft>
                <a:spcPts val="1500"/>
              </a:spcAft>
              <a:buClrTx/>
              <a:buFontTx/>
              <a:buNone/>
            </a:pPr>
            <a:endParaRPr lang="en-US" sz="2400" dirty="0" smtClean="0"/>
          </a:p>
          <a:p>
            <a:pPr marL="0" indent="-381000">
              <a:lnSpc>
                <a:spcPct val="100000"/>
              </a:lnSpc>
              <a:spcBef>
                <a:spcPts val="600"/>
              </a:spcBef>
              <a:spcAft>
                <a:spcPts val="1500"/>
              </a:spcAft>
              <a:buClrTx/>
              <a:buFontTx/>
              <a:buNone/>
            </a:pPr>
            <a:r>
              <a:rPr lang="en-US" sz="2400" dirty="0"/>
              <a:t>Regarding Adult completely edentulous patients over 18 years’ old who are treated with either maxillary or mandibular implant supported overdenture, does ball and socket attachment result in more marginal bone loss in comparison with locator attachment?</a:t>
            </a:r>
          </a:p>
          <a:p>
            <a:pPr marL="0" indent="-381000">
              <a:lnSpc>
                <a:spcPct val="100000"/>
              </a:lnSpc>
              <a:spcBef>
                <a:spcPts val="600"/>
              </a:spcBef>
              <a:spcAft>
                <a:spcPts val="1500"/>
              </a:spcAft>
              <a:buClrTx/>
              <a:buFontTx/>
              <a:buNone/>
            </a:pPr>
            <a:endParaRPr lang="en-US" sz="2400" dirty="0" smtClean="0"/>
          </a:p>
          <a:p>
            <a:pPr marL="0" indent="-381000">
              <a:lnSpc>
                <a:spcPct val="100000"/>
              </a:lnSpc>
              <a:spcBef>
                <a:spcPts val="600"/>
              </a:spcBef>
              <a:spcAft>
                <a:spcPts val="1500"/>
              </a:spcAft>
              <a:buClrTx/>
              <a:buFontTx/>
              <a:buNone/>
            </a:pPr>
            <a:r>
              <a:rPr lang="en-US" sz="2400" dirty="0"/>
              <a:t>Clinician burnout and wellbeing.</a:t>
            </a:r>
            <a:endParaRPr lang="en-US" sz="2400" dirty="0" smtClean="0"/>
          </a:p>
        </p:txBody>
      </p:sp>
      <p:sp>
        <p:nvSpPr>
          <p:cNvPr id="2" name="Tekstvak 1"/>
          <p:cNvSpPr txBox="1"/>
          <p:nvPr/>
        </p:nvSpPr>
        <p:spPr>
          <a:xfrm>
            <a:off x="7055768" y="1079738"/>
            <a:ext cx="2088232" cy="477054"/>
          </a:xfrm>
          <a:prstGeom prst="rect">
            <a:avLst/>
          </a:prstGeom>
          <a:solidFill>
            <a:schemeClr val="bg1"/>
          </a:solidFill>
        </p:spPr>
        <p:txBody>
          <a:bodyPr wrap="square" rtlCol="0">
            <a:spAutoFit/>
          </a:bodyPr>
          <a:lstStyle/>
          <a:p>
            <a:pPr algn="r"/>
            <a:r>
              <a:rPr lang="nl-NL" sz="2500" b="1" i="0" dirty="0" smtClean="0"/>
              <a:t>TOO VAGUE</a:t>
            </a:r>
            <a:endParaRPr lang="nl-NL" sz="2500" b="1" i="0" dirty="0"/>
          </a:p>
        </p:txBody>
      </p:sp>
      <p:sp>
        <p:nvSpPr>
          <p:cNvPr id="6" name="Tekstvak 5"/>
          <p:cNvSpPr txBox="1"/>
          <p:nvPr/>
        </p:nvSpPr>
        <p:spPr>
          <a:xfrm>
            <a:off x="6623720" y="3223041"/>
            <a:ext cx="2520280" cy="477054"/>
          </a:xfrm>
          <a:prstGeom prst="rect">
            <a:avLst/>
          </a:prstGeom>
          <a:solidFill>
            <a:schemeClr val="bg1"/>
          </a:solidFill>
        </p:spPr>
        <p:txBody>
          <a:bodyPr wrap="square" rtlCol="0">
            <a:spAutoFit/>
          </a:bodyPr>
          <a:lstStyle/>
          <a:p>
            <a:pPr algn="r"/>
            <a:r>
              <a:rPr lang="nl-NL" sz="2500" b="1" i="0" dirty="0" smtClean="0"/>
              <a:t>TOO SPECIFIC</a:t>
            </a:r>
            <a:endParaRPr lang="nl-NL" sz="2500" b="1" i="0" dirty="0"/>
          </a:p>
        </p:txBody>
      </p:sp>
      <p:sp>
        <p:nvSpPr>
          <p:cNvPr id="7" name="Tekstvak 6"/>
          <p:cNvSpPr txBox="1"/>
          <p:nvPr/>
        </p:nvSpPr>
        <p:spPr>
          <a:xfrm>
            <a:off x="6983760" y="5518934"/>
            <a:ext cx="2160240" cy="477054"/>
          </a:xfrm>
          <a:prstGeom prst="rect">
            <a:avLst/>
          </a:prstGeom>
          <a:solidFill>
            <a:schemeClr val="bg1"/>
          </a:solidFill>
        </p:spPr>
        <p:txBody>
          <a:bodyPr wrap="square" rtlCol="0">
            <a:spAutoFit/>
          </a:bodyPr>
          <a:lstStyle/>
          <a:p>
            <a:pPr algn="r"/>
            <a:r>
              <a:rPr lang="nl-NL" sz="2500" b="1" i="0" dirty="0" smtClean="0"/>
              <a:t>TOO BROAD</a:t>
            </a:r>
            <a:endParaRPr lang="nl-NL" sz="2500" b="1" i="0" dirty="0"/>
          </a:p>
        </p:txBody>
      </p:sp>
      <p:sp>
        <p:nvSpPr>
          <p:cNvPr id="3" name="Footer Placeholder 2"/>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2267543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err="1" smtClean="0"/>
              <a:t>Concepts</a:t>
            </a:r>
            <a:r>
              <a:rPr lang="nl-NL" dirty="0" smtClean="0"/>
              <a:t> </a:t>
            </a:r>
            <a:r>
              <a:rPr lang="nl-NL" dirty="0" err="1" smtClean="0"/>
              <a:t>and</a:t>
            </a:r>
            <a:r>
              <a:rPr lang="nl-NL" dirty="0" smtClean="0"/>
              <a:t> </a:t>
            </a:r>
            <a:r>
              <a:rPr lang="nl-NL" dirty="0" err="1" smtClean="0"/>
              <a:t>Elements</a:t>
            </a:r>
            <a:endParaRPr lang="nl-NL" dirty="0"/>
          </a:p>
        </p:txBody>
      </p:sp>
      <p:sp>
        <p:nvSpPr>
          <p:cNvPr id="4" name="Content Placeholder 3"/>
          <p:cNvSpPr>
            <a:spLocks noGrp="1"/>
          </p:cNvSpPr>
          <p:nvPr>
            <p:ph idx="1"/>
          </p:nvPr>
        </p:nvSpPr>
        <p:spPr/>
        <p:txBody>
          <a:bodyPr>
            <a:normAutofit/>
          </a:bodyPr>
          <a:lstStyle/>
          <a:p>
            <a:pPr marL="0" indent="0">
              <a:buNone/>
            </a:pPr>
            <a:r>
              <a:rPr lang="nl-NL" dirty="0" err="1" smtClean="0"/>
              <a:t>Identify</a:t>
            </a:r>
            <a:r>
              <a:rPr lang="nl-NL" dirty="0" smtClean="0"/>
              <a:t> </a:t>
            </a:r>
            <a:r>
              <a:rPr lang="nl-NL" dirty="0" err="1" smtClean="0"/>
              <a:t>Concepts</a:t>
            </a:r>
            <a:r>
              <a:rPr lang="nl-NL" dirty="0" smtClean="0"/>
              <a:t> in </a:t>
            </a:r>
            <a:r>
              <a:rPr lang="nl-NL" dirty="0" err="1" smtClean="0"/>
              <a:t>your</a:t>
            </a:r>
            <a:r>
              <a:rPr lang="nl-NL" dirty="0" smtClean="0"/>
              <a:t> research question</a:t>
            </a:r>
          </a:p>
          <a:p>
            <a:pPr marL="0" indent="0">
              <a:buNone/>
            </a:pPr>
            <a:endParaRPr lang="nl-NL" dirty="0"/>
          </a:p>
          <a:p>
            <a:pPr marL="0" indent="0">
              <a:buNone/>
            </a:pPr>
            <a:r>
              <a:rPr lang="nl-NL" dirty="0" smtClean="0"/>
              <a:t>Group </a:t>
            </a:r>
            <a:r>
              <a:rPr lang="nl-NL" dirty="0" err="1" smtClean="0"/>
              <a:t>related</a:t>
            </a:r>
            <a:r>
              <a:rPr lang="nl-NL" dirty="0" smtClean="0"/>
              <a:t> </a:t>
            </a:r>
            <a:r>
              <a:rPr lang="nl-NL" dirty="0" err="1" smtClean="0"/>
              <a:t>Concepts</a:t>
            </a:r>
            <a:r>
              <a:rPr lang="nl-NL" dirty="0" smtClean="0"/>
              <a:t> </a:t>
            </a:r>
            <a:r>
              <a:rPr lang="nl-NL" dirty="0" err="1" smtClean="0"/>
              <a:t>into</a:t>
            </a:r>
            <a:r>
              <a:rPr lang="nl-NL" dirty="0" smtClean="0"/>
              <a:t> </a:t>
            </a:r>
            <a:r>
              <a:rPr lang="nl-NL" dirty="0" err="1" smtClean="0"/>
              <a:t>Elements</a:t>
            </a:r>
            <a:r>
              <a:rPr lang="nl-NL" dirty="0" smtClean="0"/>
              <a:t> </a:t>
            </a:r>
            <a:br>
              <a:rPr lang="nl-NL" dirty="0" smtClean="0"/>
            </a:br>
            <a:r>
              <a:rPr lang="nl-NL" dirty="0" smtClean="0"/>
              <a:t>	</a:t>
            </a:r>
            <a:r>
              <a:rPr lang="en-US" sz="2700" i="1" dirty="0" smtClean="0"/>
              <a:t>Palliative Care OR Terminal illness OR Terminally ill 	OR Hospice </a:t>
            </a:r>
            <a:endParaRPr lang="nl-NL" i="1" dirty="0" smtClean="0"/>
          </a:p>
          <a:p>
            <a:pPr marL="0" indent="0">
              <a:buNone/>
            </a:pPr>
            <a:endParaRPr lang="nl-NL" dirty="0" smtClean="0"/>
          </a:p>
          <a:p>
            <a:pPr marL="0" indent="0">
              <a:buNone/>
            </a:pPr>
            <a:r>
              <a:rPr lang="nl-NL" dirty="0" err="1" smtClean="0"/>
              <a:t>Choose</a:t>
            </a:r>
            <a:r>
              <a:rPr lang="nl-NL" dirty="0" smtClean="0"/>
              <a:t> </a:t>
            </a:r>
            <a:r>
              <a:rPr lang="nl-NL" dirty="0" err="1" smtClean="0"/>
              <a:t>the</a:t>
            </a:r>
            <a:r>
              <a:rPr lang="nl-NL" dirty="0" smtClean="0"/>
              <a:t> </a:t>
            </a:r>
            <a:r>
              <a:rPr lang="nl-NL" dirty="0" err="1" smtClean="0"/>
              <a:t>optimal</a:t>
            </a:r>
            <a:r>
              <a:rPr lang="nl-NL" dirty="0" smtClean="0"/>
              <a:t> </a:t>
            </a:r>
            <a:r>
              <a:rPr lang="nl-NL" dirty="0" err="1" smtClean="0"/>
              <a:t>combination</a:t>
            </a:r>
            <a:r>
              <a:rPr lang="nl-NL" dirty="0" smtClean="0"/>
              <a:t> of </a:t>
            </a:r>
            <a:r>
              <a:rPr lang="nl-NL" dirty="0" err="1" smtClean="0"/>
              <a:t>Elements</a:t>
            </a:r>
            <a:r>
              <a:rPr lang="nl-NL" dirty="0" smtClean="0"/>
              <a:t> </a:t>
            </a:r>
            <a:r>
              <a:rPr lang="nl-NL" dirty="0" err="1" smtClean="0"/>
              <a:t>to</a:t>
            </a:r>
            <a:r>
              <a:rPr lang="nl-NL" dirty="0" smtClean="0"/>
              <a:t> </a:t>
            </a:r>
            <a:r>
              <a:rPr lang="nl-NL" dirty="0" err="1" smtClean="0"/>
              <a:t>use</a:t>
            </a:r>
            <a:r>
              <a:rPr lang="nl-NL" dirty="0" smtClean="0"/>
              <a:t> in </a:t>
            </a:r>
            <a:r>
              <a:rPr lang="nl-NL" dirty="0" err="1" smtClean="0"/>
              <a:t>the</a:t>
            </a:r>
            <a:r>
              <a:rPr lang="nl-NL" dirty="0" smtClean="0"/>
              <a:t> search</a:t>
            </a:r>
            <a:endParaRPr lang="nl-NL" dirty="0"/>
          </a:p>
          <a:p>
            <a:pPr marL="0" indent="0">
              <a:buNone/>
            </a:pPr>
            <a:endParaRPr lang="nl-NL" dirty="0"/>
          </a:p>
        </p:txBody>
      </p:sp>
      <p:sp>
        <p:nvSpPr>
          <p:cNvPr id="2" name="Footer Placeholder 1"/>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353775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450448" y="116632"/>
            <a:ext cx="8236351" cy="560952"/>
          </a:xfrm>
        </p:spPr>
        <p:txBody>
          <a:bodyPr>
            <a:normAutofit/>
          </a:bodyPr>
          <a:lstStyle/>
          <a:p>
            <a:r>
              <a:rPr lang="nl-NL" sz="3000" dirty="0" err="1"/>
              <a:t>Analyzing</a:t>
            </a:r>
            <a:r>
              <a:rPr lang="nl-NL" sz="3000" dirty="0"/>
              <a:t> research question</a:t>
            </a:r>
            <a:endParaRPr lang="en-US" altLang="en-US" sz="3000" dirty="0">
              <a:solidFill>
                <a:srgbClr val="0C2074"/>
              </a:solidFill>
            </a:endParaRPr>
          </a:p>
        </p:txBody>
      </p:sp>
      <p:sp>
        <p:nvSpPr>
          <p:cNvPr id="6148" name="Rectangle 3"/>
          <p:cNvSpPr>
            <a:spLocks noGrp="1" noChangeArrowheads="1"/>
          </p:cNvSpPr>
          <p:nvPr>
            <p:ph type="body" idx="4294967295"/>
          </p:nvPr>
        </p:nvSpPr>
        <p:spPr>
          <a:xfrm>
            <a:off x="323528" y="836712"/>
            <a:ext cx="8568952" cy="4588109"/>
          </a:xfrm>
        </p:spPr>
        <p:txBody>
          <a:bodyPr>
            <a:noAutofit/>
          </a:bodyPr>
          <a:lstStyle/>
          <a:p>
            <a:pPr marL="0" indent="0">
              <a:spcBef>
                <a:spcPct val="50000"/>
              </a:spcBef>
              <a:buNone/>
              <a:defRPr/>
            </a:pPr>
            <a:r>
              <a:rPr lang="en-US" sz="2500" dirty="0"/>
              <a:t>Watch out for bias:</a:t>
            </a:r>
          </a:p>
          <a:p>
            <a:pPr marL="0" indent="0">
              <a:spcBef>
                <a:spcPct val="50000"/>
              </a:spcBef>
              <a:buNone/>
              <a:defRPr/>
            </a:pPr>
            <a:r>
              <a:rPr lang="en-US" sz="2500" dirty="0"/>
              <a:t>Specific characteristics</a:t>
            </a:r>
            <a:br>
              <a:rPr lang="en-US" sz="2500" dirty="0"/>
            </a:br>
            <a:r>
              <a:rPr lang="en-US" sz="2500" dirty="0">
                <a:sym typeface="Wingdings" panose="05000000000000000000" pitchFamily="2" charset="2"/>
              </a:rPr>
              <a:t></a:t>
            </a:r>
            <a:r>
              <a:rPr lang="en-US" sz="2500" b="1" dirty="0"/>
              <a:t>Duration of </a:t>
            </a:r>
            <a:r>
              <a:rPr lang="en-US" sz="2500" dirty="0"/>
              <a:t>breastfeeding and intelligence</a:t>
            </a:r>
          </a:p>
          <a:p>
            <a:pPr marL="0" indent="0">
              <a:spcBef>
                <a:spcPct val="50000"/>
              </a:spcBef>
              <a:buNone/>
              <a:defRPr/>
            </a:pPr>
            <a:r>
              <a:rPr lang="en-US" sz="2500" dirty="0"/>
              <a:t>Judgement</a:t>
            </a:r>
            <a:br>
              <a:rPr lang="en-US" sz="2500" dirty="0"/>
            </a:br>
            <a:r>
              <a:rPr lang="en-US" sz="2500" b="1" dirty="0">
                <a:sym typeface="Wingdings" panose="05000000000000000000" pitchFamily="2" charset="2"/>
              </a:rPr>
              <a:t></a:t>
            </a:r>
            <a:r>
              <a:rPr lang="en-US" sz="2500" b="1" dirty="0"/>
              <a:t>Poor </a:t>
            </a:r>
            <a:r>
              <a:rPr lang="en-US" sz="2500" dirty="0"/>
              <a:t>family functioning, </a:t>
            </a:r>
            <a:r>
              <a:rPr lang="en-US" sz="2500" b="1" dirty="0"/>
              <a:t>harsh</a:t>
            </a:r>
            <a:r>
              <a:rPr lang="en-US" sz="2500" dirty="0"/>
              <a:t> parenting and </a:t>
            </a:r>
            <a:r>
              <a:rPr lang="en-US" sz="2500" b="1" dirty="0"/>
              <a:t>bullying</a:t>
            </a:r>
            <a:r>
              <a:rPr lang="en-US" sz="2500" dirty="0"/>
              <a:t> behavior of children/adolescent</a:t>
            </a:r>
          </a:p>
          <a:p>
            <a:pPr marL="0" indent="0">
              <a:lnSpc>
                <a:spcPct val="150000"/>
              </a:lnSpc>
              <a:spcBef>
                <a:spcPts val="1125"/>
              </a:spcBef>
              <a:buNone/>
              <a:defRPr/>
            </a:pPr>
            <a:r>
              <a:rPr lang="en-US" sz="2500" dirty="0"/>
              <a:t>Watch out for duplicates:</a:t>
            </a:r>
            <a:endParaRPr lang="en-US" sz="2500" b="1" dirty="0"/>
          </a:p>
          <a:p>
            <a:pPr marL="0" indent="0">
              <a:lnSpc>
                <a:spcPct val="150000"/>
              </a:lnSpc>
              <a:spcBef>
                <a:spcPts val="1125"/>
              </a:spcBef>
              <a:buNone/>
              <a:defRPr/>
            </a:pPr>
            <a:r>
              <a:rPr lang="en-US" sz="2500" b="1" dirty="0"/>
              <a:t>Pre-eclampsia </a:t>
            </a:r>
            <a:r>
              <a:rPr lang="en-US" sz="2500" strike="sngStrike" dirty="0"/>
              <a:t>AND pregnant AND women</a:t>
            </a:r>
          </a:p>
          <a:p>
            <a:pPr marL="0" indent="0">
              <a:lnSpc>
                <a:spcPct val="150000"/>
              </a:lnSpc>
              <a:spcBef>
                <a:spcPts val="1125"/>
              </a:spcBef>
              <a:buNone/>
              <a:defRPr/>
            </a:pPr>
            <a:r>
              <a:rPr lang="en-US" sz="2500" b="1" dirty="0"/>
              <a:t>Lichtenstein therapy </a:t>
            </a:r>
            <a:r>
              <a:rPr lang="en-US" sz="2500" strike="sngStrike" dirty="0"/>
              <a:t>AND inguinal hernias</a:t>
            </a:r>
            <a:endParaRPr lang="en-US" sz="2500" dirty="0"/>
          </a:p>
          <a:p>
            <a:pPr marL="0" indent="-285750">
              <a:spcBef>
                <a:spcPts val="450"/>
              </a:spcBef>
              <a:spcAft>
                <a:spcPts val="1125"/>
              </a:spcAft>
              <a:buNone/>
            </a:pPr>
            <a:endParaRPr lang="nl-NL" altLang="en-US" sz="2500" dirty="0"/>
          </a:p>
          <a:p>
            <a:pPr marL="0" indent="-285750">
              <a:spcBef>
                <a:spcPts val="450"/>
              </a:spcBef>
              <a:spcAft>
                <a:spcPts val="1125"/>
              </a:spcAft>
              <a:buNone/>
            </a:pPr>
            <a:endParaRPr lang="nl-NL" altLang="en-US" sz="2500" dirty="0" smtClean="0"/>
          </a:p>
        </p:txBody>
      </p:sp>
      <p:sp>
        <p:nvSpPr>
          <p:cNvPr id="2" name="Footer Placeholder 1"/>
          <p:cNvSpPr>
            <a:spLocks noGrp="1"/>
          </p:cNvSpPr>
          <p:nvPr>
            <p:ph type="ftr" sz="quarter" idx="11"/>
          </p:nvPr>
        </p:nvSpPr>
        <p:spPr/>
        <p:txBody>
          <a:bodyPr/>
          <a:lstStyle/>
          <a:p>
            <a:r>
              <a:rPr lang="nl-NL" dirty="0" smtClean="0"/>
              <a:t>menti.com 28946968</a:t>
            </a:r>
            <a:endParaRPr lang="nl-NL" dirty="0"/>
          </a:p>
        </p:txBody>
      </p:sp>
      <p:sp>
        <p:nvSpPr>
          <p:cNvPr id="3" name="Slide Number Placeholder 2"/>
          <p:cNvSpPr>
            <a:spLocks noGrp="1"/>
          </p:cNvSpPr>
          <p:nvPr>
            <p:ph type="sldNum" sz="quarter" idx="12"/>
          </p:nvPr>
        </p:nvSpPr>
        <p:spPr/>
        <p:txBody>
          <a:bodyPr/>
          <a:lstStyle/>
          <a:p>
            <a:fld id="{715A42EE-278B-41B1-954C-39B05978276D}" type="slidenum">
              <a:rPr lang="nl-NL" smtClean="0"/>
              <a:t>25</a:t>
            </a:fld>
            <a:endParaRPr lang="nl-NL"/>
          </a:p>
        </p:txBody>
      </p:sp>
    </p:spTree>
    <p:extLst>
      <p:ext uri="{BB962C8B-B14F-4D97-AF65-F5344CB8AC3E}">
        <p14:creationId xmlns:p14="http://schemas.microsoft.com/office/powerpoint/2010/main" val="2709039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28613" y="304800"/>
            <a:ext cx="7826375" cy="609600"/>
          </a:xfrm>
        </p:spPr>
        <p:txBody>
          <a:bodyPr>
            <a:normAutofit fontScale="90000"/>
          </a:bodyPr>
          <a:lstStyle/>
          <a:p>
            <a:r>
              <a:rPr lang="nl-NL" altLang="en-US" sz="2000" dirty="0"/>
              <a:t>Research question: </a:t>
            </a:r>
            <a:br>
              <a:rPr lang="nl-NL" altLang="en-US" sz="2000" dirty="0"/>
            </a:br>
            <a:r>
              <a:rPr lang="nl-NL" altLang="en-US" sz="2000" dirty="0"/>
              <a:t>Does </a:t>
            </a:r>
            <a:r>
              <a:rPr lang="nl-NL" altLang="en-US" sz="2000" dirty="0" err="1"/>
              <a:t>eating</a:t>
            </a:r>
            <a:r>
              <a:rPr lang="nl-NL" altLang="en-US" sz="2000" dirty="0"/>
              <a:t> broccoli help in the prevention of </a:t>
            </a:r>
            <a:r>
              <a:rPr lang="nl-NL" altLang="en-US" sz="2000" dirty="0" err="1"/>
              <a:t>cancer</a:t>
            </a:r>
            <a:r>
              <a:rPr lang="nl-NL" altLang="en-US" sz="2000" dirty="0"/>
              <a:t>?</a:t>
            </a:r>
          </a:p>
        </p:txBody>
      </p:sp>
      <p:sp>
        <p:nvSpPr>
          <p:cNvPr id="20483" name="Rectangle 3"/>
          <p:cNvSpPr>
            <a:spLocks noGrp="1" noChangeArrowheads="1"/>
          </p:cNvSpPr>
          <p:nvPr>
            <p:ph idx="1"/>
          </p:nvPr>
        </p:nvSpPr>
        <p:spPr/>
        <p:txBody>
          <a:bodyPr/>
          <a:lstStyle/>
          <a:p>
            <a:endParaRPr lang="en-US" altLang="en-US" dirty="0"/>
          </a:p>
        </p:txBody>
      </p:sp>
      <p:sp>
        <p:nvSpPr>
          <p:cNvPr id="20484" name="Line 4"/>
          <p:cNvSpPr>
            <a:spLocks noChangeShapeType="1"/>
          </p:cNvSpPr>
          <p:nvPr/>
        </p:nvSpPr>
        <p:spPr bwMode="auto">
          <a:xfrm>
            <a:off x="2916238" y="1588123"/>
            <a:ext cx="4248150" cy="0"/>
          </a:xfrm>
          <a:prstGeom prst="line">
            <a:avLst/>
          </a:prstGeom>
          <a:noFill/>
          <a:ln w="63500">
            <a:solidFill>
              <a:schemeClr val="tx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nl-NL"/>
          </a:p>
        </p:txBody>
      </p:sp>
      <p:sp>
        <p:nvSpPr>
          <p:cNvPr id="20485" name="Text Box 5"/>
          <p:cNvSpPr txBox="1">
            <a:spLocks noChangeArrowheads="1"/>
          </p:cNvSpPr>
          <p:nvPr/>
        </p:nvSpPr>
        <p:spPr bwMode="auto">
          <a:xfrm>
            <a:off x="7164388" y="1376363"/>
            <a:ext cx="19796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eaLnBrk="1" hangingPunct="1">
              <a:lnSpc>
                <a:spcPct val="100000"/>
              </a:lnSpc>
              <a:spcBef>
                <a:spcPct val="50000"/>
              </a:spcBef>
              <a:buClrTx/>
              <a:buFontTx/>
              <a:buNone/>
            </a:pPr>
            <a:r>
              <a:rPr lang="en-US" altLang="en-US" dirty="0">
                <a:solidFill>
                  <a:srgbClr val="0D1F74"/>
                </a:solidFill>
              </a:rPr>
              <a:t>general</a:t>
            </a:r>
            <a:endParaRPr lang="nl-NL" altLang="en-US" dirty="0">
              <a:solidFill>
                <a:srgbClr val="0D1F74"/>
              </a:solidFill>
            </a:endParaRPr>
          </a:p>
        </p:txBody>
      </p:sp>
      <p:sp>
        <p:nvSpPr>
          <p:cNvPr id="20486" name="Text Box 6"/>
          <p:cNvSpPr txBox="1">
            <a:spLocks noChangeArrowheads="1"/>
          </p:cNvSpPr>
          <p:nvPr/>
        </p:nvSpPr>
        <p:spPr bwMode="auto">
          <a:xfrm>
            <a:off x="1835150" y="1412875"/>
            <a:ext cx="2376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eaLnBrk="1" hangingPunct="1">
              <a:lnSpc>
                <a:spcPct val="100000"/>
              </a:lnSpc>
              <a:spcBef>
                <a:spcPct val="50000"/>
              </a:spcBef>
              <a:buClrTx/>
              <a:buFontTx/>
              <a:buNone/>
            </a:pPr>
            <a:r>
              <a:rPr lang="en-US" altLang="en-US" dirty="0">
                <a:solidFill>
                  <a:srgbClr val="0D1F74"/>
                </a:solidFill>
              </a:rPr>
              <a:t>specific</a:t>
            </a:r>
            <a:endParaRPr lang="nl-NL" altLang="en-US" dirty="0">
              <a:solidFill>
                <a:srgbClr val="0D1F74"/>
              </a:solidFill>
            </a:endParaRPr>
          </a:p>
        </p:txBody>
      </p:sp>
      <p:sp>
        <p:nvSpPr>
          <p:cNvPr id="20487" name="Text Box 7"/>
          <p:cNvSpPr txBox="1">
            <a:spLocks noChangeArrowheads="1"/>
          </p:cNvSpPr>
          <p:nvPr/>
        </p:nvSpPr>
        <p:spPr bwMode="auto">
          <a:xfrm>
            <a:off x="323850" y="1827212"/>
            <a:ext cx="2376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eaLnBrk="1" hangingPunct="1">
              <a:lnSpc>
                <a:spcPct val="100000"/>
              </a:lnSpc>
              <a:spcBef>
                <a:spcPct val="50000"/>
              </a:spcBef>
              <a:buClrTx/>
              <a:buFontTx/>
              <a:buNone/>
            </a:pPr>
            <a:r>
              <a:rPr lang="en-US" altLang="en-US">
                <a:solidFill>
                  <a:srgbClr val="0D1F74"/>
                </a:solidFill>
              </a:rPr>
              <a:t>important</a:t>
            </a:r>
            <a:endParaRPr lang="nl-NL" altLang="en-US">
              <a:solidFill>
                <a:srgbClr val="0D1F74"/>
              </a:solidFill>
            </a:endParaRPr>
          </a:p>
        </p:txBody>
      </p:sp>
      <p:sp>
        <p:nvSpPr>
          <p:cNvPr id="20488" name="Text Box 8"/>
          <p:cNvSpPr txBox="1">
            <a:spLocks noChangeArrowheads="1"/>
          </p:cNvSpPr>
          <p:nvPr/>
        </p:nvSpPr>
        <p:spPr bwMode="auto">
          <a:xfrm>
            <a:off x="323850" y="5445224"/>
            <a:ext cx="2376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eaLnBrk="1" hangingPunct="1">
              <a:lnSpc>
                <a:spcPct val="100000"/>
              </a:lnSpc>
              <a:spcBef>
                <a:spcPct val="50000"/>
              </a:spcBef>
              <a:buClrTx/>
              <a:buFontTx/>
              <a:buNone/>
            </a:pPr>
            <a:r>
              <a:rPr lang="en-US" altLang="en-US" dirty="0">
                <a:solidFill>
                  <a:srgbClr val="0D1F74"/>
                </a:solidFill>
              </a:rPr>
              <a:t>unimportant</a:t>
            </a:r>
            <a:endParaRPr lang="nl-NL" altLang="en-US" dirty="0">
              <a:solidFill>
                <a:srgbClr val="0D1F74"/>
              </a:solidFill>
            </a:endParaRPr>
          </a:p>
        </p:txBody>
      </p:sp>
      <p:sp>
        <p:nvSpPr>
          <p:cNvPr id="20489" name="Line 9"/>
          <p:cNvSpPr>
            <a:spLocks noChangeShapeType="1"/>
          </p:cNvSpPr>
          <p:nvPr/>
        </p:nvSpPr>
        <p:spPr bwMode="auto">
          <a:xfrm>
            <a:off x="900113" y="2276872"/>
            <a:ext cx="0" cy="3168352"/>
          </a:xfrm>
          <a:prstGeom prst="line">
            <a:avLst/>
          </a:prstGeom>
          <a:noFill/>
          <a:ln w="63500">
            <a:solidFill>
              <a:schemeClr val="tx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nl-NL"/>
          </a:p>
        </p:txBody>
      </p:sp>
      <p:sp>
        <p:nvSpPr>
          <p:cNvPr id="272394" name="Text Box 10"/>
          <p:cNvSpPr txBox="1">
            <a:spLocks noChangeArrowheads="1"/>
          </p:cNvSpPr>
          <p:nvPr/>
        </p:nvSpPr>
        <p:spPr bwMode="auto">
          <a:xfrm>
            <a:off x="1862336" y="3356992"/>
            <a:ext cx="143986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ctr" eaLnBrk="1" hangingPunct="1">
              <a:lnSpc>
                <a:spcPct val="100000"/>
              </a:lnSpc>
              <a:spcBef>
                <a:spcPct val="50000"/>
              </a:spcBef>
              <a:buClrTx/>
              <a:buFontTx/>
              <a:buNone/>
            </a:pPr>
            <a:r>
              <a:rPr lang="en-US" altLang="en-US" b="1" i="0" dirty="0">
                <a:solidFill>
                  <a:srgbClr val="0D1F74"/>
                </a:solidFill>
              </a:rPr>
              <a:t>broccoli</a:t>
            </a:r>
            <a:r>
              <a:rPr lang="en-US" altLang="en-US" i="0" dirty="0">
                <a:solidFill>
                  <a:srgbClr val="0D1F74"/>
                </a:solidFill>
              </a:rPr>
              <a:t> </a:t>
            </a:r>
            <a:endParaRPr lang="nl-NL" altLang="en-US" i="0" dirty="0">
              <a:solidFill>
                <a:srgbClr val="0D1F74"/>
              </a:solidFill>
            </a:endParaRPr>
          </a:p>
        </p:txBody>
      </p:sp>
      <p:sp>
        <p:nvSpPr>
          <p:cNvPr id="272395" name="Text Box 11"/>
          <p:cNvSpPr txBox="1">
            <a:spLocks noChangeArrowheads="1"/>
          </p:cNvSpPr>
          <p:nvPr/>
        </p:nvSpPr>
        <p:spPr bwMode="auto">
          <a:xfrm>
            <a:off x="6445250" y="1879641"/>
            <a:ext cx="12954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ctr" eaLnBrk="1" hangingPunct="1">
              <a:lnSpc>
                <a:spcPct val="100000"/>
              </a:lnSpc>
              <a:spcBef>
                <a:spcPct val="50000"/>
              </a:spcBef>
              <a:buClrTx/>
              <a:buFontTx/>
              <a:buNone/>
            </a:pPr>
            <a:r>
              <a:rPr lang="en-US" altLang="en-US" b="1" i="0" dirty="0">
                <a:solidFill>
                  <a:srgbClr val="0D1F74"/>
                </a:solidFill>
              </a:rPr>
              <a:t>cancer</a:t>
            </a:r>
            <a:r>
              <a:rPr lang="en-US" altLang="en-US" i="0" dirty="0">
                <a:solidFill>
                  <a:srgbClr val="0D1F74"/>
                </a:solidFill>
              </a:rPr>
              <a:t>  </a:t>
            </a:r>
            <a:endParaRPr lang="nl-NL" altLang="en-US" i="0" dirty="0">
              <a:solidFill>
                <a:srgbClr val="0D1F74"/>
              </a:solidFill>
            </a:endParaRPr>
          </a:p>
        </p:txBody>
      </p:sp>
      <p:sp>
        <p:nvSpPr>
          <p:cNvPr id="272396" name="Text Box 12"/>
          <p:cNvSpPr txBox="1">
            <a:spLocks noChangeArrowheads="1"/>
          </p:cNvSpPr>
          <p:nvPr/>
        </p:nvSpPr>
        <p:spPr bwMode="auto">
          <a:xfrm>
            <a:off x="5508625" y="4365625"/>
            <a:ext cx="15843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ctr" eaLnBrk="1" hangingPunct="1">
              <a:lnSpc>
                <a:spcPct val="100000"/>
              </a:lnSpc>
              <a:spcBef>
                <a:spcPct val="50000"/>
              </a:spcBef>
              <a:buClrTx/>
              <a:buFontTx/>
              <a:buNone/>
            </a:pPr>
            <a:r>
              <a:rPr lang="en-US" altLang="en-US" b="1" i="0">
                <a:solidFill>
                  <a:srgbClr val="0D1F74"/>
                </a:solidFill>
              </a:rPr>
              <a:t>prevention</a:t>
            </a:r>
            <a:r>
              <a:rPr lang="en-US" altLang="en-US" i="0">
                <a:solidFill>
                  <a:srgbClr val="0D1F74"/>
                </a:solidFill>
              </a:rPr>
              <a:t> </a:t>
            </a:r>
            <a:endParaRPr lang="nl-NL" altLang="en-US" i="0">
              <a:solidFill>
                <a:srgbClr val="0D1F74"/>
              </a:solidFill>
            </a:endParaRPr>
          </a:p>
        </p:txBody>
      </p:sp>
      <p:sp>
        <p:nvSpPr>
          <p:cNvPr id="272398" name="Text Box 14"/>
          <p:cNvSpPr txBox="1">
            <a:spLocks noChangeArrowheads="1"/>
          </p:cNvSpPr>
          <p:nvPr/>
        </p:nvSpPr>
        <p:spPr bwMode="auto">
          <a:xfrm>
            <a:off x="971600" y="954088"/>
            <a:ext cx="143986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ctr" eaLnBrk="1" hangingPunct="1">
              <a:lnSpc>
                <a:spcPct val="100000"/>
              </a:lnSpc>
              <a:spcBef>
                <a:spcPct val="50000"/>
              </a:spcBef>
              <a:buClrTx/>
              <a:buFontTx/>
              <a:buNone/>
            </a:pPr>
            <a:r>
              <a:rPr lang="en-US" altLang="en-US" b="1" i="0" dirty="0">
                <a:solidFill>
                  <a:srgbClr val="0D1F74"/>
                </a:solidFill>
              </a:rPr>
              <a:t>broccoli</a:t>
            </a:r>
            <a:r>
              <a:rPr lang="en-US" altLang="en-US" i="0" dirty="0">
                <a:solidFill>
                  <a:srgbClr val="0D1F74"/>
                </a:solidFill>
              </a:rPr>
              <a:t> </a:t>
            </a:r>
            <a:endParaRPr lang="nl-NL" altLang="en-US" i="0" dirty="0">
              <a:solidFill>
                <a:srgbClr val="0D1F74"/>
              </a:solidFill>
            </a:endParaRPr>
          </a:p>
        </p:txBody>
      </p:sp>
      <p:sp>
        <p:nvSpPr>
          <p:cNvPr id="272399" name="Text Box 15"/>
          <p:cNvSpPr txBox="1">
            <a:spLocks noChangeArrowheads="1"/>
          </p:cNvSpPr>
          <p:nvPr/>
        </p:nvSpPr>
        <p:spPr bwMode="auto">
          <a:xfrm>
            <a:off x="5508625" y="954086"/>
            <a:ext cx="12954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ctr" eaLnBrk="1" hangingPunct="1">
              <a:lnSpc>
                <a:spcPct val="100000"/>
              </a:lnSpc>
              <a:spcBef>
                <a:spcPct val="50000"/>
              </a:spcBef>
              <a:buClrTx/>
              <a:buFontTx/>
              <a:buNone/>
            </a:pPr>
            <a:r>
              <a:rPr lang="en-US" altLang="en-US" b="1" i="0" dirty="0">
                <a:solidFill>
                  <a:srgbClr val="0D1F74"/>
                </a:solidFill>
              </a:rPr>
              <a:t>cancer</a:t>
            </a:r>
            <a:r>
              <a:rPr lang="en-US" altLang="en-US" i="0" dirty="0">
                <a:solidFill>
                  <a:srgbClr val="0D1F74"/>
                </a:solidFill>
              </a:rPr>
              <a:t>  </a:t>
            </a:r>
            <a:endParaRPr lang="nl-NL" altLang="en-US" i="0" dirty="0">
              <a:solidFill>
                <a:srgbClr val="0D1F74"/>
              </a:solidFill>
            </a:endParaRPr>
          </a:p>
        </p:txBody>
      </p:sp>
      <p:sp>
        <p:nvSpPr>
          <p:cNvPr id="272400" name="Text Box 16"/>
          <p:cNvSpPr txBox="1">
            <a:spLocks noChangeArrowheads="1"/>
          </p:cNvSpPr>
          <p:nvPr/>
        </p:nvSpPr>
        <p:spPr bwMode="auto">
          <a:xfrm>
            <a:off x="3052235" y="954087"/>
            <a:ext cx="15843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ctr" eaLnBrk="1" hangingPunct="1">
              <a:lnSpc>
                <a:spcPct val="100000"/>
              </a:lnSpc>
              <a:spcBef>
                <a:spcPct val="50000"/>
              </a:spcBef>
              <a:buClrTx/>
              <a:buFontTx/>
              <a:buNone/>
            </a:pPr>
            <a:r>
              <a:rPr lang="en-US" altLang="en-US" b="1" i="0" dirty="0">
                <a:solidFill>
                  <a:srgbClr val="0D1F74"/>
                </a:solidFill>
              </a:rPr>
              <a:t>prevention</a:t>
            </a:r>
            <a:r>
              <a:rPr lang="en-US" altLang="en-US" i="0" dirty="0">
                <a:solidFill>
                  <a:srgbClr val="0D1F74"/>
                </a:solidFill>
              </a:rPr>
              <a:t> </a:t>
            </a:r>
            <a:endParaRPr lang="nl-NL" altLang="en-US" i="0" dirty="0">
              <a:solidFill>
                <a:srgbClr val="0D1F74"/>
              </a:solidFill>
            </a:endParaRPr>
          </a:p>
        </p:txBody>
      </p:sp>
      <p:sp>
        <p:nvSpPr>
          <p:cNvPr id="18" name="Text Box 10"/>
          <p:cNvSpPr txBox="1">
            <a:spLocks noChangeArrowheads="1"/>
          </p:cNvSpPr>
          <p:nvPr/>
        </p:nvSpPr>
        <p:spPr bwMode="auto">
          <a:xfrm>
            <a:off x="2771775" y="1858856"/>
            <a:ext cx="14398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ctr" eaLnBrk="1" hangingPunct="1">
              <a:lnSpc>
                <a:spcPct val="100000"/>
              </a:lnSpc>
              <a:spcBef>
                <a:spcPct val="50000"/>
              </a:spcBef>
              <a:buClrTx/>
              <a:buFontTx/>
              <a:buNone/>
            </a:pPr>
            <a:r>
              <a:rPr lang="en-US" altLang="en-US" b="1" i="0" dirty="0">
                <a:solidFill>
                  <a:srgbClr val="0D1F74"/>
                </a:solidFill>
              </a:rPr>
              <a:t>brassica</a:t>
            </a:r>
            <a:endParaRPr lang="nl-NL" altLang="en-US" i="0" dirty="0">
              <a:solidFill>
                <a:srgbClr val="0D1F74"/>
              </a:solidFill>
            </a:endParaRPr>
          </a:p>
        </p:txBody>
      </p:sp>
      <p:sp>
        <p:nvSpPr>
          <p:cNvPr id="19" name="Text Box 10"/>
          <p:cNvSpPr txBox="1">
            <a:spLocks noChangeArrowheads="1"/>
          </p:cNvSpPr>
          <p:nvPr/>
        </p:nvSpPr>
        <p:spPr bwMode="auto">
          <a:xfrm>
            <a:off x="3302199" y="1868515"/>
            <a:ext cx="17381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ctr" eaLnBrk="1" hangingPunct="1">
              <a:lnSpc>
                <a:spcPct val="100000"/>
              </a:lnSpc>
              <a:spcBef>
                <a:spcPct val="50000"/>
              </a:spcBef>
              <a:buClrTx/>
              <a:buFontTx/>
              <a:buNone/>
            </a:pPr>
            <a:r>
              <a:rPr lang="en-US" altLang="en-US" b="1" i="0" dirty="0">
                <a:solidFill>
                  <a:srgbClr val="0D1F74"/>
                </a:solidFill>
              </a:rPr>
              <a:t>vegetables</a:t>
            </a:r>
            <a:endParaRPr lang="nl-NL" altLang="en-US" i="0" dirty="0">
              <a:solidFill>
                <a:srgbClr val="0D1F74"/>
              </a:solidFill>
            </a:endParaRPr>
          </a:p>
        </p:txBody>
      </p:sp>
      <p:sp>
        <p:nvSpPr>
          <p:cNvPr id="20" name="Rectangle 2"/>
          <p:cNvSpPr txBox="1">
            <a:spLocks noChangeArrowheads="1"/>
          </p:cNvSpPr>
          <p:nvPr/>
        </p:nvSpPr>
        <p:spPr bwMode="auto">
          <a:xfrm>
            <a:off x="2656262" y="5450545"/>
            <a:ext cx="602019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a:lstStyle>
          <a:p>
            <a:pPr marL="457200" indent="-457200"/>
            <a:r>
              <a:rPr lang="nl-NL" altLang="en-US" sz="3000" b="0" i="0" kern="0" dirty="0" err="1"/>
              <a:t>Which</a:t>
            </a:r>
            <a:r>
              <a:rPr lang="nl-NL" altLang="en-US" sz="3000" b="0" i="0" kern="0" dirty="0"/>
              <a:t> </a:t>
            </a:r>
            <a:r>
              <a:rPr lang="nl-NL" altLang="en-US" sz="3000" b="0" i="0" kern="0" dirty="0" err="1"/>
              <a:t>elements</a:t>
            </a:r>
            <a:r>
              <a:rPr lang="nl-NL" altLang="en-US" sz="3000" b="0" i="0" kern="0" dirty="0"/>
              <a:t> </a:t>
            </a:r>
            <a:r>
              <a:rPr lang="nl-NL" altLang="en-US" sz="3000" b="0" i="0" kern="0" dirty="0" err="1"/>
              <a:t>would</a:t>
            </a:r>
            <a:r>
              <a:rPr lang="nl-NL" altLang="en-US" sz="3000" b="0" i="0" kern="0" dirty="0"/>
              <a:t> </a:t>
            </a:r>
            <a:r>
              <a:rPr lang="nl-NL" altLang="en-US" sz="3000" b="0" i="0" kern="0" dirty="0" err="1"/>
              <a:t>you</a:t>
            </a:r>
            <a:r>
              <a:rPr lang="nl-NL" altLang="en-US" sz="3000" b="0" i="0" kern="0" dirty="0"/>
              <a:t> </a:t>
            </a:r>
            <a:r>
              <a:rPr lang="nl-NL" altLang="en-US" sz="3000" b="0" i="0" kern="0" dirty="0" err="1"/>
              <a:t>use</a:t>
            </a:r>
            <a:r>
              <a:rPr lang="nl-NL" altLang="en-US" sz="3000" b="0" i="0" kern="0" dirty="0"/>
              <a:t>?</a:t>
            </a:r>
          </a:p>
        </p:txBody>
      </p:sp>
      <p:sp>
        <p:nvSpPr>
          <p:cNvPr id="2" name="Tekstvak 1"/>
          <p:cNvSpPr txBox="1"/>
          <p:nvPr/>
        </p:nvSpPr>
        <p:spPr>
          <a:xfrm>
            <a:off x="1259632" y="2420888"/>
            <a:ext cx="7579568" cy="369332"/>
          </a:xfrm>
          <a:prstGeom prst="rect">
            <a:avLst/>
          </a:prstGeom>
          <a:noFill/>
        </p:spPr>
        <p:txBody>
          <a:bodyPr wrap="square" rtlCol="0">
            <a:spAutoFit/>
          </a:bodyPr>
          <a:lstStyle/>
          <a:p>
            <a:r>
              <a:rPr lang="nl-NL" altLang="nl-NL" b="1" i="0" dirty="0"/>
              <a:t>Go </a:t>
            </a:r>
            <a:r>
              <a:rPr lang="nl-NL" altLang="nl-NL" b="1" i="0" dirty="0" err="1"/>
              <a:t>to</a:t>
            </a:r>
            <a:r>
              <a:rPr lang="nl-NL" altLang="nl-NL" b="1" i="0" dirty="0"/>
              <a:t> </a:t>
            </a:r>
            <a:r>
              <a:rPr lang="nl-NL" altLang="nl-NL" b="1" i="0" dirty="0" smtClean="0"/>
              <a:t>menti.com</a:t>
            </a:r>
            <a:endParaRPr lang="en-US" dirty="0"/>
          </a:p>
        </p:txBody>
      </p:sp>
    </p:spTree>
    <p:extLst>
      <p:ext uri="{BB962C8B-B14F-4D97-AF65-F5344CB8AC3E}">
        <p14:creationId xmlns:p14="http://schemas.microsoft.com/office/powerpoint/2010/main" val="908285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723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724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27239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2394"/>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27239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27239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1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9"/>
                                        </p:tgtEl>
                                        <p:attrNameLst>
                                          <p:attrName>style.visibility</p:attrName>
                                        </p:attrNameLst>
                                      </p:cBhvr>
                                      <p:to>
                                        <p:strVal val="hidden"/>
                                      </p:to>
                                    </p:set>
                                  </p:childTnLst>
                                </p:cTn>
                              </p:par>
                              <p:par>
                                <p:cTn id="49" presetID="1" presetClass="entr" presetSubtype="0" fill="hold" grpId="2"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2396"/>
                                        </p:tgtEl>
                                        <p:attrNameLst>
                                          <p:attrName>style.visibility</p:attrName>
                                        </p:attrNameLst>
                                      </p:cBhvr>
                                      <p:to>
                                        <p:strVal val="visible"/>
                                      </p:to>
                                    </p:set>
                                  </p:childTnLst>
                                </p:cTn>
                              </p:par>
                              <p:par>
                                <p:cTn id="55" presetID="1" presetClass="exit" presetSubtype="0" fill="hold" grpId="0" nodeType="withEffect">
                                  <p:stCondLst>
                                    <p:cond delay="0"/>
                                  </p:stCondLst>
                                  <p:childTnLst>
                                    <p:set>
                                      <p:cBhvr>
                                        <p:cTn id="56" dur="1" fill="hold">
                                          <p:stCondLst>
                                            <p:cond delay="0"/>
                                          </p:stCondLst>
                                        </p:cTn>
                                        <p:tgtEl>
                                          <p:spTgt spid="27240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2395"/>
                                        </p:tgtEl>
                                        <p:attrNameLst>
                                          <p:attrName>style.visibility</p:attrName>
                                        </p:attrNameLst>
                                      </p:cBhvr>
                                      <p:to>
                                        <p:strVal val="visible"/>
                                      </p:to>
                                    </p:set>
                                  </p:childTnLst>
                                </p:cTn>
                              </p:par>
                              <p:par>
                                <p:cTn id="61" presetID="1" presetClass="exit" presetSubtype="0" fill="hold" grpId="0" nodeType="withEffect">
                                  <p:stCondLst>
                                    <p:cond delay="0"/>
                                  </p:stCondLst>
                                  <p:childTnLst>
                                    <p:set>
                                      <p:cBhvr>
                                        <p:cTn id="62" dur="1" fill="hold">
                                          <p:stCondLst>
                                            <p:cond delay="0"/>
                                          </p:stCondLst>
                                        </p:cTn>
                                        <p:tgtEl>
                                          <p:spTgt spid="27239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272394" grpId="0"/>
      <p:bldP spid="272394" grpId="1"/>
      <p:bldP spid="272395" grpId="0"/>
      <p:bldP spid="272396" grpId="0"/>
      <p:bldP spid="272398" grpId="0"/>
      <p:bldP spid="272398" grpId="1"/>
      <p:bldP spid="272399" grpId="0"/>
      <p:bldP spid="272399" grpId="1"/>
      <p:bldP spid="272400" grpId="0"/>
      <p:bldP spid="272400" grpId="1"/>
      <p:bldP spid="18" grpId="0"/>
      <p:bldP spid="18" grpId="1"/>
      <p:bldP spid="18" grpId="2"/>
      <p:bldP spid="19" grpId="0"/>
      <p:bldP spid="19" grpId="1"/>
      <p:bldP spid="2"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72816"/>
            <a:ext cx="8229600" cy="4234482"/>
          </a:xfrm>
        </p:spPr>
        <p:txBody>
          <a:bodyPr>
            <a:normAutofit/>
          </a:bodyPr>
          <a:lstStyle/>
          <a:p>
            <a:r>
              <a:rPr lang="en-US" i="1" dirty="0"/>
              <a:t>Does exercise therapy such as physiotherapy improve quality of life and mobility in elderly patients with hip osteoarthritis?</a:t>
            </a:r>
            <a:endParaRPr lang="nl-NL" i="1" dirty="0"/>
          </a:p>
        </p:txBody>
      </p:sp>
      <p:sp>
        <p:nvSpPr>
          <p:cNvPr id="3" name="Footer Placeholder 2"/>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
        <p:nvSpPr>
          <p:cNvPr id="4" name="TextBox 3"/>
          <p:cNvSpPr txBox="1"/>
          <p:nvPr/>
        </p:nvSpPr>
        <p:spPr>
          <a:xfrm>
            <a:off x="6406915" y="-11545"/>
            <a:ext cx="2736304" cy="477054"/>
          </a:xfrm>
          <a:prstGeom prst="rect">
            <a:avLst/>
          </a:prstGeom>
          <a:noFill/>
        </p:spPr>
        <p:txBody>
          <a:bodyPr wrap="square" rtlCol="0">
            <a:spAutoFit/>
          </a:bodyPr>
          <a:lstStyle/>
          <a:p>
            <a:pPr algn="r"/>
            <a:r>
              <a:rPr lang="nl-NL" sz="2500" dirty="0" err="1" smtClean="0"/>
              <a:t>Exercise</a:t>
            </a:r>
            <a:r>
              <a:rPr lang="nl-NL" sz="2500" dirty="0" smtClean="0"/>
              <a:t> 3</a:t>
            </a:r>
            <a:endParaRPr lang="nl-NL" sz="2500" dirty="0"/>
          </a:p>
        </p:txBody>
      </p:sp>
    </p:spTree>
    <p:extLst>
      <p:ext uri="{BB962C8B-B14F-4D97-AF65-F5344CB8AC3E}">
        <p14:creationId xmlns:p14="http://schemas.microsoft.com/office/powerpoint/2010/main" val="4057190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120" y="0"/>
            <a:ext cx="7958496" cy="867037"/>
          </a:xfrm>
        </p:spPr>
        <p:txBody>
          <a:bodyPr>
            <a:noAutofit/>
          </a:bodyPr>
          <a:lstStyle/>
          <a:p>
            <a:r>
              <a:rPr lang="en-US" sz="2400" i="1" dirty="0"/>
              <a:t>Does exercise therapy such as physiotherapy improve quality of life and mobility in elderly patients with hip osteoarthritis?</a:t>
            </a:r>
            <a:endParaRPr lang="nl-NL" altLang="en-US" sz="2400" dirty="0" smtClean="0"/>
          </a:p>
        </p:txBody>
      </p:sp>
      <p:sp>
        <p:nvSpPr>
          <p:cNvPr id="20484" name="Line 4"/>
          <p:cNvSpPr>
            <a:spLocks noChangeShapeType="1"/>
          </p:cNvSpPr>
          <p:nvPr/>
        </p:nvSpPr>
        <p:spPr bwMode="auto">
          <a:xfrm>
            <a:off x="2916238" y="1588123"/>
            <a:ext cx="4248150" cy="0"/>
          </a:xfrm>
          <a:prstGeom prst="line">
            <a:avLst/>
          </a:prstGeom>
          <a:noFill/>
          <a:ln w="63500">
            <a:solidFill>
              <a:schemeClr val="tx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nl-NL"/>
          </a:p>
        </p:txBody>
      </p:sp>
      <p:sp>
        <p:nvSpPr>
          <p:cNvPr id="20485" name="Text Box 5"/>
          <p:cNvSpPr txBox="1">
            <a:spLocks noChangeArrowheads="1"/>
          </p:cNvSpPr>
          <p:nvPr/>
        </p:nvSpPr>
        <p:spPr bwMode="auto">
          <a:xfrm>
            <a:off x="7164388" y="1376363"/>
            <a:ext cx="19796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eaLnBrk="1" hangingPunct="1">
              <a:lnSpc>
                <a:spcPct val="100000"/>
              </a:lnSpc>
              <a:spcBef>
                <a:spcPct val="50000"/>
              </a:spcBef>
              <a:buClrTx/>
              <a:buFontTx/>
              <a:buNone/>
            </a:pPr>
            <a:r>
              <a:rPr lang="en-US" altLang="en-US" dirty="0">
                <a:solidFill>
                  <a:srgbClr val="0D1F74"/>
                </a:solidFill>
              </a:rPr>
              <a:t>general</a:t>
            </a:r>
            <a:endParaRPr lang="nl-NL" altLang="en-US" dirty="0">
              <a:solidFill>
                <a:srgbClr val="0D1F74"/>
              </a:solidFill>
            </a:endParaRPr>
          </a:p>
        </p:txBody>
      </p:sp>
      <p:sp>
        <p:nvSpPr>
          <p:cNvPr id="20486" name="Text Box 6"/>
          <p:cNvSpPr txBox="1">
            <a:spLocks noChangeArrowheads="1"/>
          </p:cNvSpPr>
          <p:nvPr/>
        </p:nvSpPr>
        <p:spPr bwMode="auto">
          <a:xfrm>
            <a:off x="1835150" y="1412875"/>
            <a:ext cx="2376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eaLnBrk="1" hangingPunct="1">
              <a:lnSpc>
                <a:spcPct val="100000"/>
              </a:lnSpc>
              <a:spcBef>
                <a:spcPct val="50000"/>
              </a:spcBef>
              <a:buClrTx/>
              <a:buFontTx/>
              <a:buNone/>
            </a:pPr>
            <a:r>
              <a:rPr lang="en-US" altLang="en-US" dirty="0">
                <a:solidFill>
                  <a:srgbClr val="0D1F74"/>
                </a:solidFill>
              </a:rPr>
              <a:t>specific</a:t>
            </a:r>
            <a:endParaRPr lang="nl-NL" altLang="en-US" dirty="0">
              <a:solidFill>
                <a:srgbClr val="0D1F74"/>
              </a:solidFill>
            </a:endParaRPr>
          </a:p>
        </p:txBody>
      </p:sp>
      <p:sp>
        <p:nvSpPr>
          <p:cNvPr id="20487" name="Text Box 7"/>
          <p:cNvSpPr txBox="1">
            <a:spLocks noChangeArrowheads="1"/>
          </p:cNvSpPr>
          <p:nvPr/>
        </p:nvSpPr>
        <p:spPr bwMode="auto">
          <a:xfrm>
            <a:off x="323850" y="1827212"/>
            <a:ext cx="2376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eaLnBrk="1" hangingPunct="1">
              <a:lnSpc>
                <a:spcPct val="100000"/>
              </a:lnSpc>
              <a:spcBef>
                <a:spcPct val="50000"/>
              </a:spcBef>
              <a:buClrTx/>
              <a:buFontTx/>
              <a:buNone/>
            </a:pPr>
            <a:r>
              <a:rPr lang="en-US" altLang="en-US">
                <a:solidFill>
                  <a:srgbClr val="0D1F74"/>
                </a:solidFill>
              </a:rPr>
              <a:t>important</a:t>
            </a:r>
            <a:endParaRPr lang="nl-NL" altLang="en-US">
              <a:solidFill>
                <a:srgbClr val="0D1F74"/>
              </a:solidFill>
            </a:endParaRPr>
          </a:p>
        </p:txBody>
      </p:sp>
      <p:sp>
        <p:nvSpPr>
          <p:cNvPr id="20488" name="Text Box 8"/>
          <p:cNvSpPr txBox="1">
            <a:spLocks noChangeArrowheads="1"/>
          </p:cNvSpPr>
          <p:nvPr/>
        </p:nvSpPr>
        <p:spPr bwMode="auto">
          <a:xfrm>
            <a:off x="323850" y="5445224"/>
            <a:ext cx="2376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eaLnBrk="1" hangingPunct="1">
              <a:lnSpc>
                <a:spcPct val="100000"/>
              </a:lnSpc>
              <a:spcBef>
                <a:spcPct val="50000"/>
              </a:spcBef>
              <a:buClrTx/>
              <a:buFontTx/>
              <a:buNone/>
            </a:pPr>
            <a:r>
              <a:rPr lang="en-US" altLang="en-US" dirty="0">
                <a:solidFill>
                  <a:srgbClr val="0D1F74"/>
                </a:solidFill>
              </a:rPr>
              <a:t>unimportant</a:t>
            </a:r>
            <a:endParaRPr lang="nl-NL" altLang="en-US" dirty="0">
              <a:solidFill>
                <a:srgbClr val="0D1F74"/>
              </a:solidFill>
            </a:endParaRPr>
          </a:p>
        </p:txBody>
      </p:sp>
      <p:sp>
        <p:nvSpPr>
          <p:cNvPr id="20489" name="Line 9"/>
          <p:cNvSpPr>
            <a:spLocks noChangeShapeType="1"/>
          </p:cNvSpPr>
          <p:nvPr/>
        </p:nvSpPr>
        <p:spPr bwMode="auto">
          <a:xfrm>
            <a:off x="900113" y="2276872"/>
            <a:ext cx="0" cy="3168352"/>
          </a:xfrm>
          <a:prstGeom prst="line">
            <a:avLst/>
          </a:prstGeom>
          <a:noFill/>
          <a:ln w="63500">
            <a:solidFill>
              <a:schemeClr val="tx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nl-NL"/>
          </a:p>
        </p:txBody>
      </p:sp>
      <p:sp>
        <p:nvSpPr>
          <p:cNvPr id="272394" name="Text Box 10"/>
          <p:cNvSpPr txBox="1">
            <a:spLocks noChangeArrowheads="1"/>
          </p:cNvSpPr>
          <p:nvPr/>
        </p:nvSpPr>
        <p:spPr bwMode="auto">
          <a:xfrm>
            <a:off x="3023394" y="1821100"/>
            <a:ext cx="364628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ctr" eaLnBrk="1" hangingPunct="1">
              <a:lnSpc>
                <a:spcPct val="100000"/>
              </a:lnSpc>
              <a:spcBef>
                <a:spcPct val="50000"/>
              </a:spcBef>
              <a:buClrTx/>
              <a:buFontTx/>
              <a:buNone/>
            </a:pPr>
            <a:r>
              <a:rPr lang="en-US" altLang="en-US" b="1" dirty="0">
                <a:solidFill>
                  <a:srgbClr val="002060"/>
                </a:solidFill>
              </a:rPr>
              <a:t>Exercise therapy/ physiotherapy</a:t>
            </a:r>
            <a:endParaRPr lang="nl-NL" altLang="en-US" b="1" dirty="0">
              <a:solidFill>
                <a:srgbClr val="002060"/>
              </a:solidFill>
            </a:endParaRPr>
          </a:p>
        </p:txBody>
      </p:sp>
      <p:sp>
        <p:nvSpPr>
          <p:cNvPr id="272395" name="Text Box 11"/>
          <p:cNvSpPr txBox="1">
            <a:spLocks noChangeArrowheads="1"/>
          </p:cNvSpPr>
          <p:nvPr/>
        </p:nvSpPr>
        <p:spPr bwMode="auto">
          <a:xfrm>
            <a:off x="1408965" y="2649106"/>
            <a:ext cx="18685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ctr" eaLnBrk="1" hangingPunct="1">
              <a:lnSpc>
                <a:spcPct val="100000"/>
              </a:lnSpc>
              <a:spcBef>
                <a:spcPct val="50000"/>
              </a:spcBef>
              <a:buClrTx/>
              <a:buNone/>
            </a:pPr>
            <a:r>
              <a:rPr lang="en-US" altLang="en-US" b="1" dirty="0" smtClean="0">
                <a:solidFill>
                  <a:srgbClr val="0D1F74"/>
                </a:solidFill>
              </a:rPr>
              <a:t>Hip Osteoarthritis </a:t>
            </a:r>
            <a:endParaRPr lang="nl-NL" altLang="en-US" dirty="0">
              <a:solidFill>
                <a:srgbClr val="0D1F74"/>
              </a:solidFill>
            </a:endParaRPr>
          </a:p>
        </p:txBody>
      </p:sp>
      <p:sp>
        <p:nvSpPr>
          <p:cNvPr id="272396" name="Text Box 12"/>
          <p:cNvSpPr txBox="1">
            <a:spLocks noChangeArrowheads="1"/>
          </p:cNvSpPr>
          <p:nvPr/>
        </p:nvSpPr>
        <p:spPr bwMode="auto">
          <a:xfrm>
            <a:off x="3795986" y="4437112"/>
            <a:ext cx="24886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ctr" eaLnBrk="1" hangingPunct="1">
              <a:lnSpc>
                <a:spcPct val="100000"/>
              </a:lnSpc>
              <a:spcBef>
                <a:spcPct val="50000"/>
              </a:spcBef>
              <a:buClrTx/>
              <a:buNone/>
            </a:pPr>
            <a:r>
              <a:rPr lang="en-US" altLang="en-US" b="1" dirty="0" err="1">
                <a:solidFill>
                  <a:srgbClr val="0D1F74"/>
                </a:solidFill>
              </a:rPr>
              <a:t>Qol</a:t>
            </a:r>
            <a:r>
              <a:rPr lang="en-US" altLang="en-US" b="1" dirty="0">
                <a:solidFill>
                  <a:srgbClr val="0D1F74"/>
                </a:solidFill>
              </a:rPr>
              <a:t> / </a:t>
            </a:r>
            <a:r>
              <a:rPr lang="en-US" altLang="en-US" b="1" dirty="0" smtClean="0">
                <a:solidFill>
                  <a:srgbClr val="0D1F74"/>
                </a:solidFill>
              </a:rPr>
              <a:t>mobility</a:t>
            </a:r>
            <a:endParaRPr lang="nl-NL" altLang="en-US" dirty="0">
              <a:solidFill>
                <a:srgbClr val="0D1F74"/>
              </a:solidFill>
            </a:endParaRPr>
          </a:p>
        </p:txBody>
      </p:sp>
      <p:sp>
        <p:nvSpPr>
          <p:cNvPr id="272398" name="Text Box 14"/>
          <p:cNvSpPr txBox="1">
            <a:spLocks noChangeArrowheads="1"/>
          </p:cNvSpPr>
          <p:nvPr/>
        </p:nvSpPr>
        <p:spPr bwMode="auto">
          <a:xfrm>
            <a:off x="-32999" y="836712"/>
            <a:ext cx="29492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ctr" eaLnBrk="1" hangingPunct="1">
              <a:lnSpc>
                <a:spcPct val="100000"/>
              </a:lnSpc>
              <a:spcBef>
                <a:spcPct val="50000"/>
              </a:spcBef>
              <a:buClrTx/>
              <a:buFontTx/>
              <a:buNone/>
            </a:pPr>
            <a:r>
              <a:rPr lang="en-US" altLang="en-US" b="1" dirty="0" smtClean="0">
                <a:solidFill>
                  <a:srgbClr val="002060"/>
                </a:solidFill>
              </a:rPr>
              <a:t>Exercise therapy/ physiotherapy</a:t>
            </a:r>
            <a:endParaRPr lang="nl-NL" altLang="en-US" b="1" i="0" dirty="0">
              <a:solidFill>
                <a:srgbClr val="002060"/>
              </a:solidFill>
            </a:endParaRPr>
          </a:p>
        </p:txBody>
      </p:sp>
      <p:sp>
        <p:nvSpPr>
          <p:cNvPr id="272399" name="Text Box 15"/>
          <p:cNvSpPr txBox="1">
            <a:spLocks noChangeArrowheads="1"/>
          </p:cNvSpPr>
          <p:nvPr/>
        </p:nvSpPr>
        <p:spPr bwMode="auto">
          <a:xfrm>
            <a:off x="6371765" y="811646"/>
            <a:ext cx="25923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ctr" eaLnBrk="1" hangingPunct="1">
              <a:lnSpc>
                <a:spcPct val="100000"/>
              </a:lnSpc>
              <a:spcBef>
                <a:spcPct val="50000"/>
              </a:spcBef>
              <a:buClrTx/>
              <a:buFontTx/>
              <a:buNone/>
            </a:pPr>
            <a:r>
              <a:rPr lang="en-US" altLang="en-US" b="1" dirty="0">
                <a:solidFill>
                  <a:srgbClr val="0D1F74"/>
                </a:solidFill>
              </a:rPr>
              <a:t>H</a:t>
            </a:r>
            <a:r>
              <a:rPr lang="en-US" altLang="en-US" b="1" dirty="0" smtClean="0">
                <a:solidFill>
                  <a:srgbClr val="0D1F74"/>
                </a:solidFill>
              </a:rPr>
              <a:t>ip </a:t>
            </a:r>
            <a:r>
              <a:rPr lang="en-US" altLang="en-US" b="1" dirty="0">
                <a:solidFill>
                  <a:srgbClr val="0D1F74"/>
                </a:solidFill>
              </a:rPr>
              <a:t>O</a:t>
            </a:r>
            <a:r>
              <a:rPr lang="en-US" altLang="en-US" b="1" dirty="0" smtClean="0">
                <a:solidFill>
                  <a:srgbClr val="0D1F74"/>
                </a:solidFill>
              </a:rPr>
              <a:t>steoarthritis </a:t>
            </a:r>
            <a:endParaRPr lang="nl-NL" altLang="en-US" i="0" dirty="0">
              <a:solidFill>
                <a:srgbClr val="0D1F74"/>
              </a:solidFill>
            </a:endParaRPr>
          </a:p>
        </p:txBody>
      </p:sp>
      <p:sp>
        <p:nvSpPr>
          <p:cNvPr id="272400" name="Text Box 16"/>
          <p:cNvSpPr txBox="1">
            <a:spLocks noChangeArrowheads="1"/>
          </p:cNvSpPr>
          <p:nvPr/>
        </p:nvSpPr>
        <p:spPr bwMode="auto">
          <a:xfrm>
            <a:off x="2779059" y="836712"/>
            <a:ext cx="21775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ctr" eaLnBrk="1" hangingPunct="1">
              <a:lnSpc>
                <a:spcPct val="100000"/>
              </a:lnSpc>
              <a:spcBef>
                <a:spcPct val="50000"/>
              </a:spcBef>
              <a:buClrTx/>
              <a:buFontTx/>
              <a:buNone/>
            </a:pPr>
            <a:r>
              <a:rPr lang="en-US" altLang="en-US" b="1" i="0" dirty="0" err="1" smtClean="0">
                <a:solidFill>
                  <a:srgbClr val="002060"/>
                </a:solidFill>
              </a:rPr>
              <a:t>Qol</a:t>
            </a:r>
            <a:r>
              <a:rPr lang="en-US" altLang="en-US" b="1" i="0" dirty="0" smtClean="0">
                <a:solidFill>
                  <a:srgbClr val="002060"/>
                </a:solidFill>
              </a:rPr>
              <a:t> / mobility</a:t>
            </a:r>
            <a:endParaRPr lang="nl-NL" altLang="en-US" i="0" dirty="0">
              <a:solidFill>
                <a:srgbClr val="002060"/>
              </a:solidFill>
            </a:endParaRPr>
          </a:p>
        </p:txBody>
      </p:sp>
      <p:sp>
        <p:nvSpPr>
          <p:cNvPr id="20" name="Text Box 15"/>
          <p:cNvSpPr txBox="1">
            <a:spLocks noChangeArrowheads="1"/>
          </p:cNvSpPr>
          <p:nvPr/>
        </p:nvSpPr>
        <p:spPr bwMode="auto">
          <a:xfrm>
            <a:off x="4749601" y="817932"/>
            <a:ext cx="20358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ctr" eaLnBrk="1" hangingPunct="1">
              <a:lnSpc>
                <a:spcPct val="100000"/>
              </a:lnSpc>
              <a:spcBef>
                <a:spcPct val="50000"/>
              </a:spcBef>
              <a:buClrTx/>
              <a:buFontTx/>
              <a:buNone/>
            </a:pPr>
            <a:r>
              <a:rPr lang="en-US" altLang="en-US" b="1" dirty="0">
                <a:solidFill>
                  <a:srgbClr val="0D1F74"/>
                </a:solidFill>
              </a:rPr>
              <a:t>E</a:t>
            </a:r>
            <a:r>
              <a:rPr lang="en-US" altLang="en-US" b="1" dirty="0" smtClean="0">
                <a:solidFill>
                  <a:srgbClr val="0D1F74"/>
                </a:solidFill>
              </a:rPr>
              <a:t>lderly</a:t>
            </a:r>
            <a:endParaRPr lang="nl-NL" altLang="en-US" i="0" dirty="0">
              <a:solidFill>
                <a:srgbClr val="0D1F74"/>
              </a:solidFill>
            </a:endParaRPr>
          </a:p>
        </p:txBody>
      </p:sp>
      <p:sp>
        <p:nvSpPr>
          <p:cNvPr id="21" name="Text Box 15"/>
          <p:cNvSpPr txBox="1">
            <a:spLocks noChangeArrowheads="1"/>
          </p:cNvSpPr>
          <p:nvPr/>
        </p:nvSpPr>
        <p:spPr bwMode="auto">
          <a:xfrm>
            <a:off x="6284640" y="4437112"/>
            <a:ext cx="20358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ctr" eaLnBrk="1" hangingPunct="1">
              <a:lnSpc>
                <a:spcPct val="100000"/>
              </a:lnSpc>
              <a:spcBef>
                <a:spcPct val="50000"/>
              </a:spcBef>
              <a:buClrTx/>
              <a:buFontTx/>
              <a:buNone/>
            </a:pPr>
            <a:r>
              <a:rPr lang="en-US" altLang="en-US" b="1" dirty="0">
                <a:solidFill>
                  <a:srgbClr val="0D1F74"/>
                </a:solidFill>
              </a:rPr>
              <a:t>Elderly</a:t>
            </a:r>
            <a:endParaRPr lang="nl-NL" altLang="en-US" i="0" dirty="0">
              <a:solidFill>
                <a:srgbClr val="0D1F74"/>
              </a:solidFill>
            </a:endParaRPr>
          </a:p>
        </p:txBody>
      </p:sp>
      <p:sp>
        <p:nvSpPr>
          <p:cNvPr id="18" name="Text Box 11"/>
          <p:cNvSpPr txBox="1">
            <a:spLocks noChangeArrowheads="1"/>
          </p:cNvSpPr>
          <p:nvPr/>
        </p:nvSpPr>
        <p:spPr bwMode="auto">
          <a:xfrm>
            <a:off x="1994658" y="1870966"/>
            <a:ext cx="18685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ctr" eaLnBrk="1" hangingPunct="1">
              <a:lnSpc>
                <a:spcPct val="100000"/>
              </a:lnSpc>
              <a:spcBef>
                <a:spcPct val="50000"/>
              </a:spcBef>
              <a:buClrTx/>
              <a:buNone/>
            </a:pPr>
            <a:r>
              <a:rPr lang="en-US" altLang="en-US" b="1" dirty="0" smtClean="0">
                <a:solidFill>
                  <a:srgbClr val="0D1F74"/>
                </a:solidFill>
              </a:rPr>
              <a:t>Osteoarthritis </a:t>
            </a:r>
            <a:endParaRPr lang="nl-NL" altLang="en-US" dirty="0">
              <a:solidFill>
                <a:srgbClr val="0D1F74"/>
              </a:solidFill>
            </a:endParaRPr>
          </a:p>
        </p:txBody>
      </p:sp>
      <p:sp>
        <p:nvSpPr>
          <p:cNvPr id="2" name="TextBox 1"/>
          <p:cNvSpPr txBox="1"/>
          <p:nvPr/>
        </p:nvSpPr>
        <p:spPr>
          <a:xfrm>
            <a:off x="6406915" y="-11545"/>
            <a:ext cx="2736304" cy="477054"/>
          </a:xfrm>
          <a:prstGeom prst="rect">
            <a:avLst/>
          </a:prstGeom>
          <a:noFill/>
        </p:spPr>
        <p:txBody>
          <a:bodyPr wrap="square" rtlCol="0">
            <a:spAutoFit/>
          </a:bodyPr>
          <a:lstStyle/>
          <a:p>
            <a:pPr algn="r"/>
            <a:r>
              <a:rPr lang="nl-NL" sz="2500" dirty="0" err="1" smtClean="0"/>
              <a:t>Exercise</a:t>
            </a:r>
            <a:r>
              <a:rPr lang="nl-NL" sz="2500" dirty="0" smtClean="0"/>
              <a:t> 3</a:t>
            </a:r>
            <a:endParaRPr lang="nl-NL" sz="2500" dirty="0"/>
          </a:p>
        </p:txBody>
      </p:sp>
      <p:sp>
        <p:nvSpPr>
          <p:cNvPr id="3" name="Footer Placeholder 2"/>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573372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723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724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2723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2394"/>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27239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2396"/>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27240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2395"/>
                                        </p:tgtEl>
                                        <p:attrNameLst>
                                          <p:attrName>style.visibility</p:attrName>
                                        </p:attrNameLst>
                                      </p:cBhvr>
                                      <p:to>
                                        <p:strVal val="visible"/>
                                      </p:to>
                                    </p:set>
                                  </p:childTnLst>
                                </p:cTn>
                              </p:par>
                              <p:par>
                                <p:cTn id="41" presetID="1" presetClass="exit" presetSubtype="0" fill="hold" grpId="0" nodeType="withEffect">
                                  <p:stCondLst>
                                    <p:cond delay="0"/>
                                  </p:stCondLst>
                                  <p:childTnLst>
                                    <p:set>
                                      <p:cBhvr>
                                        <p:cTn id="42" dur="1" fill="hold">
                                          <p:stCondLst>
                                            <p:cond delay="0"/>
                                          </p:stCondLst>
                                        </p:cTn>
                                        <p:tgtEl>
                                          <p:spTgt spid="27239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2723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4" grpId="0"/>
      <p:bldP spid="272395" grpId="0"/>
      <p:bldP spid="272395" grpId="1"/>
      <p:bldP spid="272396" grpId="0"/>
      <p:bldP spid="272398" grpId="0"/>
      <p:bldP spid="272398" grpId="1"/>
      <p:bldP spid="272399" grpId="0"/>
      <p:bldP spid="272399" grpId="1"/>
      <p:bldP spid="272400" grpId="0"/>
      <p:bldP spid="272400" grpId="1"/>
      <p:bldP spid="20" grpId="0"/>
      <p:bldP spid="20" grpId="1"/>
      <p:bldP spid="21"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4176089035"/>
              </p:ext>
            </p:extLst>
          </p:nvPr>
        </p:nvGraphicFramePr>
        <p:xfrm>
          <a:off x="510915" y="2132856"/>
          <a:ext cx="3168352" cy="3906738"/>
        </p:xfrm>
        <a:graphic>
          <a:graphicData uri="http://schemas.openxmlformats.org/drawingml/2006/table">
            <a:tbl>
              <a:tblPr firstRow="1" firstCol="1" bandRow="1">
                <a:tableStyleId>{2D5ABB26-0587-4C30-8999-92F81FD0307C}</a:tableStyleId>
              </a:tblPr>
              <a:tblGrid>
                <a:gridCol w="1563210"/>
                <a:gridCol w="1605142"/>
              </a:tblGrid>
              <a:tr h="648072">
                <a:tc>
                  <a:txBody>
                    <a:bodyPr/>
                    <a:lstStyle/>
                    <a:p>
                      <a:pPr algn="ctr">
                        <a:lnSpc>
                          <a:spcPct val="115000"/>
                        </a:lnSpc>
                        <a:spcAft>
                          <a:spcPts val="0"/>
                        </a:spcAft>
                      </a:pPr>
                      <a:r>
                        <a:rPr lang="en-US" sz="2500" b="1" dirty="0" smtClean="0">
                          <a:effectLst/>
                        </a:rPr>
                        <a:t>#Elements </a:t>
                      </a:r>
                      <a:endParaRPr lang="en-US" sz="25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500" b="1" dirty="0">
                          <a:effectLst/>
                        </a:rPr>
                        <a:t>frequency</a:t>
                      </a:r>
                      <a:endParaRPr lang="en-US" sz="2500" b="1" dirty="0">
                        <a:effectLst/>
                        <a:latin typeface="Calibri"/>
                        <a:ea typeface="Calibri"/>
                        <a:cs typeface="Times New Roman"/>
                      </a:endParaRPr>
                    </a:p>
                  </a:txBody>
                  <a:tcPr marL="68580" marR="68580" marT="0" marB="0"/>
                </a:tc>
              </a:tr>
              <a:tr h="648072">
                <a:tc>
                  <a:txBody>
                    <a:bodyPr/>
                    <a:lstStyle/>
                    <a:p>
                      <a:pPr algn="ctr">
                        <a:lnSpc>
                          <a:spcPct val="115000"/>
                        </a:lnSpc>
                        <a:spcAft>
                          <a:spcPts val="0"/>
                        </a:spcAft>
                      </a:pPr>
                      <a:r>
                        <a:rPr lang="en-US" sz="2500" dirty="0" smtClean="0">
                          <a:effectLst/>
                          <a:latin typeface="Calibri"/>
                          <a:ea typeface="Calibri"/>
                          <a:cs typeface="Times New Roman"/>
                        </a:rPr>
                        <a:t>2</a:t>
                      </a:r>
                      <a:endParaRPr lang="en-US" sz="2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500" dirty="0" smtClean="0">
                          <a:effectLst/>
                          <a:latin typeface="Calibri"/>
                          <a:ea typeface="Calibri"/>
                          <a:cs typeface="Times New Roman"/>
                        </a:rPr>
                        <a:t>1</a:t>
                      </a:r>
                      <a:endParaRPr lang="en-US" sz="2500" dirty="0">
                        <a:effectLst/>
                        <a:latin typeface="Calibri"/>
                        <a:ea typeface="Calibri"/>
                        <a:cs typeface="Times New Roman"/>
                      </a:endParaRPr>
                    </a:p>
                  </a:txBody>
                  <a:tcPr marL="68580" marR="68580" marT="0" marB="0"/>
                </a:tc>
              </a:tr>
              <a:tr h="648072">
                <a:tc>
                  <a:txBody>
                    <a:bodyPr/>
                    <a:lstStyle/>
                    <a:p>
                      <a:pPr algn="ctr">
                        <a:lnSpc>
                          <a:spcPct val="115000"/>
                        </a:lnSpc>
                        <a:spcAft>
                          <a:spcPts val="0"/>
                        </a:spcAft>
                      </a:pPr>
                      <a:r>
                        <a:rPr lang="en-US" sz="2500" dirty="0">
                          <a:effectLst/>
                          <a:latin typeface="+mn-lt"/>
                          <a:ea typeface="+mn-ea"/>
                          <a:cs typeface="+mn-cs"/>
                        </a:rPr>
                        <a:t>3</a:t>
                      </a:r>
                      <a:endParaRPr lang="en-US" sz="2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500" dirty="0" smtClean="0">
                          <a:effectLst/>
                          <a:latin typeface="Calibri"/>
                          <a:ea typeface="Calibri"/>
                          <a:cs typeface="Times New Roman"/>
                        </a:rPr>
                        <a:t>5</a:t>
                      </a:r>
                      <a:endParaRPr lang="en-US" sz="2500" dirty="0">
                        <a:effectLst/>
                        <a:latin typeface="Calibri"/>
                        <a:ea typeface="Calibri"/>
                        <a:cs typeface="Times New Roman"/>
                      </a:endParaRPr>
                    </a:p>
                  </a:txBody>
                  <a:tcPr marL="68580" marR="68580" marT="0" marB="0"/>
                </a:tc>
              </a:tr>
              <a:tr h="648072">
                <a:tc>
                  <a:txBody>
                    <a:bodyPr/>
                    <a:lstStyle/>
                    <a:p>
                      <a:pPr algn="ctr">
                        <a:lnSpc>
                          <a:spcPct val="115000"/>
                        </a:lnSpc>
                        <a:spcAft>
                          <a:spcPts val="0"/>
                        </a:spcAft>
                      </a:pPr>
                      <a:r>
                        <a:rPr lang="en-US" sz="2500" dirty="0">
                          <a:effectLst/>
                          <a:latin typeface="+mn-lt"/>
                          <a:ea typeface="+mn-ea"/>
                          <a:cs typeface="+mn-cs"/>
                        </a:rPr>
                        <a:t>4</a:t>
                      </a:r>
                      <a:endParaRPr lang="en-US" sz="2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500" dirty="0" smtClean="0">
                          <a:effectLst/>
                          <a:latin typeface="+mn-lt"/>
                          <a:ea typeface="+mn-ea"/>
                          <a:cs typeface="+mn-cs"/>
                        </a:rPr>
                        <a:t>8</a:t>
                      </a:r>
                      <a:endParaRPr lang="en-US" sz="2500" dirty="0">
                        <a:effectLst/>
                        <a:latin typeface="Calibri"/>
                        <a:ea typeface="Calibri"/>
                        <a:cs typeface="Times New Roman"/>
                      </a:endParaRPr>
                    </a:p>
                  </a:txBody>
                  <a:tcPr marL="68580" marR="68580" marT="0" marB="0"/>
                </a:tc>
              </a:tr>
              <a:tr h="648072">
                <a:tc>
                  <a:txBody>
                    <a:bodyPr/>
                    <a:lstStyle/>
                    <a:p>
                      <a:pPr algn="ctr">
                        <a:lnSpc>
                          <a:spcPct val="115000"/>
                        </a:lnSpc>
                        <a:spcAft>
                          <a:spcPts val="0"/>
                        </a:spcAft>
                      </a:pPr>
                      <a:r>
                        <a:rPr lang="en-US" sz="2500" dirty="0" smtClean="0">
                          <a:effectLst/>
                          <a:latin typeface="Calibri"/>
                          <a:ea typeface="Calibri"/>
                          <a:cs typeface="Times New Roman"/>
                        </a:rPr>
                        <a:t>5</a:t>
                      </a:r>
                    </a:p>
                    <a:p>
                      <a:pPr algn="ctr">
                        <a:lnSpc>
                          <a:spcPct val="115000"/>
                        </a:lnSpc>
                        <a:spcAft>
                          <a:spcPts val="0"/>
                        </a:spcAft>
                      </a:pPr>
                      <a:endParaRPr lang="en-US" sz="2500" dirty="0" smtClean="0">
                        <a:effectLst/>
                        <a:latin typeface="Calibri"/>
                        <a:ea typeface="Calibri"/>
                        <a:cs typeface="Times New Roman"/>
                      </a:endParaRPr>
                    </a:p>
                    <a:p>
                      <a:pPr algn="ctr">
                        <a:lnSpc>
                          <a:spcPct val="115000"/>
                        </a:lnSpc>
                        <a:spcAft>
                          <a:spcPts val="0"/>
                        </a:spcAft>
                      </a:pPr>
                      <a:r>
                        <a:rPr lang="en-US" sz="2500" dirty="0" smtClean="0">
                          <a:effectLst/>
                          <a:latin typeface="Calibri"/>
                          <a:ea typeface="Calibri"/>
                          <a:cs typeface="Times New Roman"/>
                        </a:rPr>
                        <a:t>6</a:t>
                      </a:r>
                      <a:endParaRPr lang="en-US" sz="2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500" dirty="0" smtClean="0">
                          <a:effectLst/>
                          <a:latin typeface="Calibri"/>
                          <a:ea typeface="Calibri"/>
                          <a:cs typeface="Times New Roman"/>
                        </a:rPr>
                        <a:t>5</a:t>
                      </a:r>
                    </a:p>
                    <a:p>
                      <a:pPr algn="ctr">
                        <a:lnSpc>
                          <a:spcPct val="115000"/>
                        </a:lnSpc>
                        <a:spcAft>
                          <a:spcPts val="0"/>
                        </a:spcAft>
                      </a:pPr>
                      <a:endParaRPr lang="en-US" sz="2500" dirty="0" smtClean="0">
                        <a:effectLst/>
                        <a:latin typeface="Calibri"/>
                        <a:ea typeface="Calibri"/>
                        <a:cs typeface="Times New Roman"/>
                      </a:endParaRPr>
                    </a:p>
                    <a:p>
                      <a:pPr algn="ctr">
                        <a:lnSpc>
                          <a:spcPct val="115000"/>
                        </a:lnSpc>
                        <a:spcAft>
                          <a:spcPts val="0"/>
                        </a:spcAft>
                      </a:pPr>
                      <a:r>
                        <a:rPr lang="en-US" sz="2500" dirty="0" smtClean="0">
                          <a:effectLst/>
                          <a:latin typeface="Calibri"/>
                          <a:ea typeface="Calibri"/>
                          <a:cs typeface="Times New Roman"/>
                        </a:rPr>
                        <a:t>1</a:t>
                      </a:r>
                      <a:endParaRPr lang="en-US" sz="2500" dirty="0">
                        <a:effectLst/>
                        <a:latin typeface="Calibri"/>
                        <a:ea typeface="Calibri"/>
                        <a:cs typeface="Times New Roman"/>
                      </a:endParaRPr>
                    </a:p>
                  </a:txBody>
                  <a:tcPr marL="68580" marR="68580" marT="0" marB="0"/>
                </a:tc>
              </a:tr>
            </a:tbl>
          </a:graphicData>
        </a:graphic>
      </p:graphicFrame>
      <p:sp>
        <p:nvSpPr>
          <p:cNvPr id="3" name="TextBox 2"/>
          <p:cNvSpPr txBox="1"/>
          <p:nvPr/>
        </p:nvSpPr>
        <p:spPr>
          <a:xfrm>
            <a:off x="3679267" y="0"/>
            <a:ext cx="5464733" cy="7448193"/>
          </a:xfrm>
          <a:prstGeom prst="rect">
            <a:avLst/>
          </a:prstGeom>
          <a:noFill/>
        </p:spPr>
        <p:txBody>
          <a:bodyPr wrap="square" rtlCol="0">
            <a:spAutoFit/>
          </a:bodyPr>
          <a:lstStyle/>
          <a:p>
            <a:pPr>
              <a:spcAft>
                <a:spcPts val="500"/>
              </a:spcAft>
            </a:pPr>
            <a:r>
              <a:rPr lang="nl-NL" sz="3000" b="1" dirty="0" err="1" smtClean="0"/>
              <a:t>Elements</a:t>
            </a:r>
            <a:r>
              <a:rPr lang="nl-NL" sz="3000" b="1" dirty="0" smtClean="0"/>
              <a:t> </a:t>
            </a:r>
            <a:r>
              <a:rPr lang="nl-NL" sz="3000" b="1" dirty="0" err="1" smtClean="0"/>
              <a:t>used</a:t>
            </a:r>
            <a:r>
              <a:rPr lang="nl-NL" sz="3000" b="1" dirty="0" smtClean="0"/>
              <a:t> (</a:t>
            </a:r>
            <a:r>
              <a:rPr lang="nl-NL" sz="3000" b="1" dirty="0" err="1" smtClean="0"/>
              <a:t>frequency</a:t>
            </a:r>
            <a:r>
              <a:rPr lang="nl-NL" sz="3000" b="1" dirty="0" smtClean="0"/>
              <a:t>)</a:t>
            </a:r>
            <a:endParaRPr lang="nl-NL" sz="2500" b="1" dirty="0" smtClean="0"/>
          </a:p>
          <a:p>
            <a:pPr>
              <a:spcAft>
                <a:spcPts val="500"/>
              </a:spcAft>
            </a:pPr>
            <a:r>
              <a:rPr lang="en-US" sz="2000" dirty="0"/>
              <a:t>hip osteoarthritis </a:t>
            </a:r>
            <a:r>
              <a:rPr lang="en-US" sz="2000" dirty="0" smtClean="0"/>
              <a:t>(14)</a:t>
            </a:r>
          </a:p>
          <a:p>
            <a:pPr>
              <a:spcAft>
                <a:spcPts val="500"/>
              </a:spcAft>
            </a:pPr>
            <a:r>
              <a:rPr lang="en-US" sz="2000" dirty="0"/>
              <a:t>osteoarthritis (4)</a:t>
            </a:r>
          </a:p>
          <a:p>
            <a:pPr>
              <a:spcAft>
                <a:spcPts val="500"/>
              </a:spcAft>
            </a:pPr>
            <a:endParaRPr lang="en-US" sz="2000" dirty="0" smtClean="0"/>
          </a:p>
          <a:p>
            <a:pPr>
              <a:spcAft>
                <a:spcPts val="500"/>
              </a:spcAft>
            </a:pPr>
            <a:r>
              <a:rPr lang="en-US" sz="2000" dirty="0"/>
              <a:t>exercise therapy OR physiotherapy (9) </a:t>
            </a:r>
            <a:endParaRPr lang="en-US" sz="2000" dirty="0" smtClean="0"/>
          </a:p>
          <a:p>
            <a:pPr>
              <a:spcAft>
                <a:spcPts val="500"/>
              </a:spcAft>
            </a:pPr>
            <a:r>
              <a:rPr lang="nl-NL" sz="2000" dirty="0" err="1"/>
              <a:t>exercise</a:t>
            </a:r>
            <a:r>
              <a:rPr lang="nl-NL" sz="2000" dirty="0"/>
              <a:t> OR </a:t>
            </a:r>
            <a:r>
              <a:rPr lang="nl-NL" sz="2000" dirty="0" err="1"/>
              <a:t>physiotherapy</a:t>
            </a:r>
            <a:r>
              <a:rPr lang="nl-NL" sz="2000" dirty="0"/>
              <a:t> </a:t>
            </a:r>
            <a:r>
              <a:rPr lang="nl-NL" sz="2000" dirty="0" smtClean="0"/>
              <a:t>(9) </a:t>
            </a:r>
          </a:p>
          <a:p>
            <a:pPr>
              <a:spcAft>
                <a:spcPts val="500"/>
              </a:spcAft>
            </a:pPr>
            <a:r>
              <a:rPr lang="nl-NL" sz="2000" dirty="0" err="1"/>
              <a:t>exercise</a:t>
            </a:r>
            <a:r>
              <a:rPr lang="nl-NL" sz="2000" dirty="0"/>
              <a:t> (1) </a:t>
            </a:r>
            <a:r>
              <a:rPr lang="nl-NL" sz="2000" dirty="0" smtClean="0"/>
              <a:t>    </a:t>
            </a:r>
            <a:r>
              <a:rPr lang="nl-NL" sz="2000" dirty="0" err="1" smtClean="0"/>
              <a:t>physiotherapy</a:t>
            </a:r>
            <a:r>
              <a:rPr lang="nl-NL" sz="2000" dirty="0" smtClean="0"/>
              <a:t>  </a:t>
            </a:r>
            <a:r>
              <a:rPr lang="nl-NL" sz="2000" dirty="0"/>
              <a:t>(1) </a:t>
            </a:r>
            <a:endParaRPr lang="nl-NL" sz="2000" dirty="0" smtClean="0"/>
          </a:p>
          <a:p>
            <a:pPr>
              <a:spcAft>
                <a:spcPts val="500"/>
              </a:spcAft>
            </a:pPr>
            <a:endParaRPr lang="nl-NL" sz="2000" dirty="0"/>
          </a:p>
          <a:p>
            <a:pPr>
              <a:spcAft>
                <a:spcPts val="500"/>
              </a:spcAft>
            </a:pPr>
            <a:r>
              <a:rPr lang="en-US" sz="2000" dirty="0"/>
              <a:t>quality of life OR mobility (9) </a:t>
            </a:r>
            <a:endParaRPr lang="en-US" sz="2000" dirty="0" smtClean="0"/>
          </a:p>
          <a:p>
            <a:pPr>
              <a:spcAft>
                <a:spcPts val="500"/>
              </a:spcAft>
            </a:pPr>
            <a:r>
              <a:rPr lang="en-US" sz="2000" dirty="0"/>
              <a:t>quality of life OR mobility OR improvement </a:t>
            </a:r>
            <a:r>
              <a:rPr lang="en-US" sz="2000" dirty="0" smtClean="0"/>
              <a:t>(4) </a:t>
            </a:r>
          </a:p>
          <a:p>
            <a:pPr>
              <a:spcAft>
                <a:spcPts val="500"/>
              </a:spcAft>
            </a:pPr>
            <a:r>
              <a:rPr lang="en-US" sz="2000" dirty="0"/>
              <a:t>improvement  (3</a:t>
            </a:r>
            <a:r>
              <a:rPr lang="en-US" sz="2000" dirty="0" smtClean="0"/>
              <a:t>)   quality </a:t>
            </a:r>
            <a:r>
              <a:rPr lang="en-US" sz="2000" dirty="0"/>
              <a:t>of life (2</a:t>
            </a:r>
            <a:r>
              <a:rPr lang="en-US" sz="2000" dirty="0" smtClean="0"/>
              <a:t>)  mobility  </a:t>
            </a:r>
            <a:r>
              <a:rPr lang="en-US" sz="2000" dirty="0"/>
              <a:t>(2)</a:t>
            </a:r>
          </a:p>
          <a:p>
            <a:pPr>
              <a:spcAft>
                <a:spcPts val="500"/>
              </a:spcAft>
            </a:pPr>
            <a:endParaRPr lang="en-US" sz="2000" dirty="0" smtClean="0"/>
          </a:p>
          <a:p>
            <a:pPr>
              <a:spcAft>
                <a:spcPts val="500"/>
              </a:spcAft>
            </a:pPr>
            <a:r>
              <a:rPr lang="nl-NL" sz="2000" dirty="0" err="1"/>
              <a:t>elderly</a:t>
            </a:r>
            <a:r>
              <a:rPr lang="nl-NL" sz="2000" dirty="0"/>
              <a:t> (</a:t>
            </a:r>
            <a:r>
              <a:rPr lang="nl-NL" sz="2000" dirty="0" smtClean="0"/>
              <a:t>15)  </a:t>
            </a:r>
            <a:r>
              <a:rPr lang="nl-NL" sz="2000" dirty="0" err="1" smtClean="0"/>
              <a:t>patients</a:t>
            </a:r>
            <a:r>
              <a:rPr lang="nl-NL" sz="2000" dirty="0" smtClean="0"/>
              <a:t>  (4) </a:t>
            </a:r>
          </a:p>
          <a:p>
            <a:pPr>
              <a:spcAft>
                <a:spcPts val="500"/>
              </a:spcAft>
            </a:pPr>
            <a:endParaRPr lang="nl-NL" sz="2000" dirty="0"/>
          </a:p>
          <a:p>
            <a:pPr>
              <a:spcAft>
                <a:spcPts val="500"/>
              </a:spcAft>
            </a:pPr>
            <a:r>
              <a:rPr lang="en-US" sz="2000" dirty="0"/>
              <a:t>quality of life OR physiotherapy OR exercise therapy OR improvement (1)</a:t>
            </a:r>
          </a:p>
          <a:p>
            <a:pPr>
              <a:spcAft>
                <a:spcPts val="500"/>
              </a:spcAft>
            </a:pPr>
            <a:r>
              <a:rPr lang="en-US" sz="2000" dirty="0" smtClean="0"/>
              <a:t>hip </a:t>
            </a:r>
            <a:r>
              <a:rPr lang="en-US" sz="2000" dirty="0"/>
              <a:t>osteoarthritis OR elderly (1)</a:t>
            </a:r>
          </a:p>
          <a:p>
            <a:pPr>
              <a:spcAft>
                <a:spcPts val="500"/>
              </a:spcAft>
            </a:pPr>
            <a:r>
              <a:rPr lang="en-US" sz="2000" dirty="0"/>
              <a:t>elderly OR patients (1)</a:t>
            </a:r>
          </a:p>
          <a:p>
            <a:pPr>
              <a:spcAft>
                <a:spcPts val="500"/>
              </a:spcAft>
            </a:pPr>
            <a:endParaRPr lang="en-US" sz="1600" dirty="0" smtClean="0"/>
          </a:p>
          <a:p>
            <a:pPr>
              <a:spcAft>
                <a:spcPts val="500"/>
              </a:spcAft>
            </a:pPr>
            <a:endParaRPr lang="en-US" sz="1700" dirty="0"/>
          </a:p>
        </p:txBody>
      </p:sp>
      <p:sp>
        <p:nvSpPr>
          <p:cNvPr id="4" name="TextBox 3"/>
          <p:cNvSpPr txBox="1"/>
          <p:nvPr/>
        </p:nvSpPr>
        <p:spPr>
          <a:xfrm>
            <a:off x="438907" y="409214"/>
            <a:ext cx="3240360" cy="1477328"/>
          </a:xfrm>
          <a:prstGeom prst="rect">
            <a:avLst/>
          </a:prstGeom>
          <a:noFill/>
        </p:spPr>
        <p:txBody>
          <a:bodyPr wrap="square" rtlCol="0">
            <a:spAutoFit/>
          </a:bodyPr>
          <a:lstStyle/>
          <a:p>
            <a:r>
              <a:rPr lang="nl-NL" sz="3000" dirty="0" smtClean="0"/>
              <a:t>20 </a:t>
            </a:r>
            <a:r>
              <a:rPr lang="nl-NL" sz="3000" dirty="0" err="1" smtClean="0"/>
              <a:t>answers</a:t>
            </a:r>
            <a:endParaRPr lang="nl-NL" sz="3000" dirty="0" smtClean="0"/>
          </a:p>
          <a:p>
            <a:endParaRPr lang="nl-NL" sz="3000" dirty="0"/>
          </a:p>
          <a:p>
            <a:r>
              <a:rPr lang="nl-NL" sz="3000" dirty="0" smtClean="0"/>
              <a:t>19 </a:t>
            </a:r>
            <a:r>
              <a:rPr lang="nl-NL" sz="3000" dirty="0" err="1" smtClean="0"/>
              <a:t>variations</a:t>
            </a:r>
            <a:endParaRPr lang="nl-NL" sz="3000" dirty="0"/>
          </a:p>
        </p:txBody>
      </p:sp>
    </p:spTree>
    <p:extLst>
      <p:ext uri="{BB962C8B-B14F-4D97-AF65-F5344CB8AC3E}">
        <p14:creationId xmlns:p14="http://schemas.microsoft.com/office/powerpoint/2010/main" val="399275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How do </a:t>
            </a:r>
            <a:r>
              <a:rPr lang="nl-NL" dirty="0" err="1" smtClean="0"/>
              <a:t>your</a:t>
            </a:r>
            <a:r>
              <a:rPr lang="nl-NL" dirty="0" smtClean="0"/>
              <a:t> </a:t>
            </a:r>
            <a:r>
              <a:rPr lang="nl-NL" dirty="0" err="1" smtClean="0"/>
              <a:t>clients</a:t>
            </a:r>
            <a:r>
              <a:rPr lang="nl-NL" dirty="0" smtClean="0"/>
              <a:t> search?</a:t>
            </a:r>
            <a:endParaRPr lang="en-US" dirty="0"/>
          </a:p>
        </p:txBody>
      </p:sp>
      <p:sp>
        <p:nvSpPr>
          <p:cNvPr id="3" name="Content Placeholder 2"/>
          <p:cNvSpPr>
            <a:spLocks noGrp="1"/>
          </p:cNvSpPr>
          <p:nvPr>
            <p:ph idx="1"/>
          </p:nvPr>
        </p:nvSpPr>
        <p:spPr/>
        <p:txBody>
          <a:bodyPr/>
          <a:lstStyle/>
          <a:p>
            <a:pPr marL="0" indent="0">
              <a:buNone/>
            </a:pPr>
            <a:r>
              <a:rPr lang="nl-NL" dirty="0" err="1" smtClean="0"/>
              <a:t>Vitamins</a:t>
            </a:r>
            <a:r>
              <a:rPr lang="nl-NL" dirty="0" smtClean="0"/>
              <a:t> and </a:t>
            </a:r>
            <a:r>
              <a:rPr lang="nl-NL" dirty="0" err="1" smtClean="0"/>
              <a:t>hormones</a:t>
            </a:r>
            <a:r>
              <a:rPr lang="nl-NL" dirty="0" smtClean="0"/>
              <a:t> </a:t>
            </a:r>
            <a:r>
              <a:rPr lang="nl-NL" dirty="0" err="1" smtClean="0"/>
              <a:t>within</a:t>
            </a:r>
            <a:r>
              <a:rPr lang="nl-NL" dirty="0" smtClean="0"/>
              <a:t> </a:t>
            </a:r>
            <a:r>
              <a:rPr lang="nl-NL" dirty="0" err="1" smtClean="0"/>
              <a:t>the</a:t>
            </a:r>
            <a:r>
              <a:rPr lang="nl-NL" dirty="0" smtClean="0"/>
              <a:t> field of </a:t>
            </a:r>
            <a:r>
              <a:rPr lang="nl-NL" dirty="0" err="1" smtClean="0"/>
              <a:t>clinical</a:t>
            </a:r>
            <a:r>
              <a:rPr lang="nl-NL" dirty="0" smtClean="0"/>
              <a:t> </a:t>
            </a:r>
            <a:r>
              <a:rPr lang="nl-NL" dirty="0" err="1" smtClean="0"/>
              <a:t>dermatology</a:t>
            </a:r>
            <a:endParaRPr lang="nl-NL" dirty="0" smtClean="0"/>
          </a:p>
          <a:p>
            <a:pPr marL="0" indent="0">
              <a:buNone/>
            </a:pPr>
            <a:endParaRPr lang="nl-NL" dirty="0"/>
          </a:p>
          <a:p>
            <a:pPr marL="0" indent="0">
              <a:buNone/>
            </a:pPr>
            <a:r>
              <a:rPr lang="nl-NL" dirty="0" smtClean="0"/>
              <a:t>How </a:t>
            </a:r>
            <a:r>
              <a:rPr lang="nl-NL" dirty="0" err="1" smtClean="0"/>
              <a:t>many</a:t>
            </a:r>
            <a:r>
              <a:rPr lang="nl-NL" dirty="0" smtClean="0"/>
              <a:t> </a:t>
            </a:r>
            <a:r>
              <a:rPr lang="nl-NL" dirty="0" err="1" smtClean="0"/>
              <a:t>references</a:t>
            </a:r>
            <a:r>
              <a:rPr lang="nl-NL" dirty="0" smtClean="0"/>
              <a:t> do </a:t>
            </a:r>
            <a:r>
              <a:rPr lang="nl-NL" dirty="0" err="1" smtClean="0"/>
              <a:t>you</a:t>
            </a:r>
            <a:r>
              <a:rPr lang="nl-NL" dirty="0" smtClean="0"/>
              <a:t> </a:t>
            </a:r>
            <a:r>
              <a:rPr lang="nl-NL" dirty="0" err="1" smtClean="0"/>
              <a:t>expect</a:t>
            </a:r>
            <a:r>
              <a:rPr lang="nl-NL" dirty="0" smtClean="0"/>
              <a:t> </a:t>
            </a:r>
            <a:r>
              <a:rPr lang="nl-NL" dirty="0" err="1" smtClean="0"/>
              <a:t>for</a:t>
            </a:r>
            <a:r>
              <a:rPr lang="nl-NL" dirty="0" smtClean="0"/>
              <a:t> </a:t>
            </a:r>
            <a:r>
              <a:rPr lang="nl-NL" dirty="0" err="1" smtClean="0"/>
              <a:t>this</a:t>
            </a:r>
            <a:r>
              <a:rPr lang="nl-NL" dirty="0" smtClean="0"/>
              <a:t> topic?</a:t>
            </a:r>
          </a:p>
          <a:p>
            <a:pPr marL="0" indent="0">
              <a:buNone/>
            </a:pPr>
            <a:r>
              <a:rPr lang="nl-NL" i="1" dirty="0" smtClean="0"/>
              <a:t>Go </a:t>
            </a:r>
            <a:r>
              <a:rPr lang="nl-NL" i="1" dirty="0" err="1" smtClean="0"/>
              <a:t>to</a:t>
            </a:r>
            <a:r>
              <a:rPr lang="nl-NL" i="1" dirty="0" smtClean="0"/>
              <a:t> </a:t>
            </a:r>
            <a:r>
              <a:rPr lang="en-US" i="1" dirty="0"/>
              <a:t>www.menti.com </a:t>
            </a:r>
            <a:r>
              <a:rPr lang="en-US" i="1" dirty="0" smtClean="0"/>
              <a:t>and use the code </a:t>
            </a:r>
            <a:br>
              <a:rPr lang="en-US" i="1" dirty="0" smtClean="0"/>
            </a:br>
            <a:r>
              <a:rPr lang="en-US" i="1" dirty="0" smtClean="0"/>
              <a:t>7884 0692</a:t>
            </a:r>
            <a:r>
              <a:rPr lang="en-US" dirty="0" smtClean="0"/>
              <a:t> </a:t>
            </a:r>
            <a:endParaRPr lang="en-US" dirty="0"/>
          </a:p>
        </p:txBody>
      </p:sp>
      <p:sp>
        <p:nvSpPr>
          <p:cNvPr id="4" name="Footer Placeholder 3"/>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8582584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Effects</a:t>
            </a:r>
            <a:r>
              <a:rPr lang="nl-NL" dirty="0" smtClean="0"/>
              <a:t> of </a:t>
            </a:r>
            <a:r>
              <a:rPr lang="nl-NL" dirty="0" err="1" smtClean="0"/>
              <a:t>your</a:t>
            </a:r>
            <a:r>
              <a:rPr lang="nl-NL" dirty="0" smtClean="0"/>
              <a:t> </a:t>
            </a:r>
            <a:r>
              <a:rPr lang="nl-NL" dirty="0" err="1" smtClean="0"/>
              <a:t>choices</a:t>
            </a:r>
            <a:r>
              <a:rPr lang="nl-NL" dirty="0" smtClean="0"/>
              <a:t>:</a:t>
            </a:r>
            <a:endParaRPr lang="nl-NL" dirty="0"/>
          </a:p>
        </p:txBody>
      </p:sp>
      <p:sp>
        <p:nvSpPr>
          <p:cNvPr id="3" name="Content Placeholder 2"/>
          <p:cNvSpPr>
            <a:spLocks noGrp="1"/>
          </p:cNvSpPr>
          <p:nvPr>
            <p:ph idx="1"/>
          </p:nvPr>
        </p:nvSpPr>
        <p:spPr/>
        <p:txBody>
          <a:bodyPr>
            <a:normAutofit lnSpcReduction="10000"/>
          </a:bodyPr>
          <a:lstStyle/>
          <a:p>
            <a:pPr marL="0" indent="0">
              <a:buNone/>
            </a:pPr>
            <a:r>
              <a:rPr lang="nl-NL" dirty="0" smtClean="0"/>
              <a:t>Basic search:				4867</a:t>
            </a:r>
          </a:p>
          <a:p>
            <a:pPr marL="0" indent="0">
              <a:buNone/>
            </a:pPr>
            <a:r>
              <a:rPr lang="nl-NL" dirty="0" err="1" smtClean="0"/>
              <a:t>Specific</a:t>
            </a:r>
            <a:r>
              <a:rPr lang="nl-NL" dirty="0" smtClean="0"/>
              <a:t> Hip </a:t>
            </a:r>
            <a:r>
              <a:rPr lang="nl-NL" dirty="0" err="1" smtClean="0"/>
              <a:t>osteoarthritis</a:t>
            </a:r>
            <a:r>
              <a:rPr lang="nl-NL" dirty="0" smtClean="0"/>
              <a:t>		741 	(15%)</a:t>
            </a:r>
          </a:p>
          <a:p>
            <a:pPr marL="0" indent="0">
              <a:buNone/>
            </a:pPr>
            <a:r>
              <a:rPr lang="nl-NL" i="1" dirty="0" smtClean="0"/>
              <a:t>	NOT (</a:t>
            </a:r>
            <a:r>
              <a:rPr lang="nl-NL" i="1" dirty="0" err="1" smtClean="0"/>
              <a:t>knee</a:t>
            </a:r>
            <a:r>
              <a:rPr lang="nl-NL" i="1" dirty="0" smtClean="0"/>
              <a:t>/</a:t>
            </a:r>
            <a:r>
              <a:rPr lang="nl-NL" i="1" dirty="0" err="1" smtClean="0"/>
              <a:t>spine</a:t>
            </a:r>
            <a:r>
              <a:rPr lang="nl-NL" i="1" dirty="0" smtClean="0"/>
              <a:t> NOT hip)	2489	(51%)</a:t>
            </a:r>
          </a:p>
          <a:p>
            <a:pPr marL="0" indent="0">
              <a:buNone/>
            </a:pPr>
            <a:r>
              <a:rPr lang="nl-NL" dirty="0" err="1" smtClean="0"/>
              <a:t>Exercise</a:t>
            </a:r>
            <a:r>
              <a:rPr lang="nl-NL" dirty="0" smtClean="0"/>
              <a:t>					8182	(168%)</a:t>
            </a:r>
          </a:p>
          <a:p>
            <a:pPr marL="0" indent="0">
              <a:buNone/>
            </a:pPr>
            <a:r>
              <a:rPr lang="nl-NL" dirty="0"/>
              <a:t>	</a:t>
            </a:r>
            <a:r>
              <a:rPr lang="nl-NL" i="1" dirty="0" smtClean="0"/>
              <a:t>(hip </a:t>
            </a:r>
            <a:r>
              <a:rPr lang="nl-NL" i="1" dirty="0" err="1" smtClean="0"/>
              <a:t>oa</a:t>
            </a:r>
            <a:r>
              <a:rPr lang="nl-NL" i="1" dirty="0" smtClean="0"/>
              <a:t> AND </a:t>
            </a:r>
            <a:r>
              <a:rPr lang="nl-NL" i="1" dirty="0" err="1" smtClean="0"/>
              <a:t>exercise</a:t>
            </a:r>
            <a:r>
              <a:rPr lang="nl-NL" i="1" dirty="0" smtClean="0"/>
              <a:t>)		1150	(24%)</a:t>
            </a:r>
          </a:p>
          <a:p>
            <a:pPr marL="0" indent="0">
              <a:buNone/>
            </a:pPr>
            <a:r>
              <a:rPr lang="nl-NL" dirty="0" err="1" smtClean="0"/>
              <a:t>Adding</a:t>
            </a:r>
            <a:r>
              <a:rPr lang="nl-NL" dirty="0" smtClean="0"/>
              <a:t> </a:t>
            </a:r>
            <a:r>
              <a:rPr lang="nl-NL" dirty="0" err="1" smtClean="0"/>
              <a:t>Elderly</a:t>
            </a:r>
            <a:r>
              <a:rPr lang="nl-NL" dirty="0" smtClean="0"/>
              <a:t>				2040	(42%)</a:t>
            </a:r>
          </a:p>
          <a:p>
            <a:pPr marL="0" indent="0">
              <a:buNone/>
            </a:pPr>
            <a:r>
              <a:rPr lang="nl-NL" dirty="0" smtClean="0"/>
              <a:t>No </a:t>
            </a:r>
            <a:r>
              <a:rPr lang="nl-NL" dirty="0" err="1" smtClean="0"/>
              <a:t>physiotherapy</a:t>
            </a:r>
            <a:r>
              <a:rPr lang="nl-NL" dirty="0" smtClean="0"/>
              <a:t>			2028	(42%)</a:t>
            </a:r>
          </a:p>
          <a:p>
            <a:pPr marL="0" indent="0">
              <a:buNone/>
            </a:pPr>
            <a:r>
              <a:rPr lang="nl-NL" dirty="0" err="1" smtClean="0"/>
              <a:t>Adding</a:t>
            </a:r>
            <a:r>
              <a:rPr lang="nl-NL" dirty="0" smtClean="0"/>
              <a:t> </a:t>
            </a:r>
            <a:r>
              <a:rPr lang="nl-NL" dirty="0" err="1" smtClean="0"/>
              <a:t>Quality</a:t>
            </a:r>
            <a:r>
              <a:rPr lang="nl-NL" dirty="0" smtClean="0"/>
              <a:t> of Life			955	(20%)</a:t>
            </a:r>
            <a:endParaRPr lang="nl-NL" dirty="0"/>
          </a:p>
        </p:txBody>
      </p:sp>
      <p:sp>
        <p:nvSpPr>
          <p:cNvPr id="4" name="Footer Placeholder 3"/>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3057600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Agenda</a:t>
            </a:r>
            <a:endParaRPr lang="en-US" dirty="0"/>
          </a:p>
        </p:txBody>
      </p:sp>
      <p:sp>
        <p:nvSpPr>
          <p:cNvPr id="3" name="Content Placeholder 2"/>
          <p:cNvSpPr>
            <a:spLocks noGrp="1"/>
          </p:cNvSpPr>
          <p:nvPr>
            <p:ph idx="1"/>
          </p:nvPr>
        </p:nvSpPr>
        <p:spPr>
          <a:xfrm>
            <a:off x="457200" y="1600200"/>
            <a:ext cx="8229600" cy="4781128"/>
          </a:xfrm>
        </p:spPr>
        <p:txBody>
          <a:bodyPr>
            <a:normAutofit fontScale="92500" lnSpcReduction="10000"/>
          </a:bodyPr>
          <a:lstStyle/>
          <a:p>
            <a:r>
              <a:rPr lang="nl-NL" dirty="0" err="1" smtClean="0">
                <a:solidFill>
                  <a:schemeClr val="bg1">
                    <a:lumMod val="65000"/>
                  </a:schemeClr>
                </a:solidFill>
              </a:rPr>
              <a:t>Analyzing</a:t>
            </a:r>
            <a:r>
              <a:rPr lang="nl-NL" dirty="0" smtClean="0">
                <a:solidFill>
                  <a:schemeClr val="bg1">
                    <a:lumMod val="65000"/>
                  </a:schemeClr>
                </a:solidFill>
              </a:rPr>
              <a:t> research question (</a:t>
            </a:r>
            <a:r>
              <a:rPr lang="nl-NL" dirty="0" err="1" smtClean="0">
                <a:solidFill>
                  <a:schemeClr val="bg1">
                    <a:lumMod val="65000"/>
                  </a:schemeClr>
                </a:solidFill>
              </a:rPr>
              <a:t>elements</a:t>
            </a:r>
            <a:r>
              <a:rPr lang="nl-NL" dirty="0" smtClean="0">
                <a:solidFill>
                  <a:schemeClr val="bg1">
                    <a:lumMod val="65000"/>
                  </a:schemeClr>
                </a:solidFill>
              </a:rPr>
              <a:t>)</a:t>
            </a:r>
          </a:p>
          <a:p>
            <a:r>
              <a:rPr lang="nl-NL" dirty="0" err="1" smtClean="0"/>
              <a:t>Finding</a:t>
            </a:r>
            <a:r>
              <a:rPr lang="nl-NL" dirty="0" smtClean="0"/>
              <a:t> search </a:t>
            </a:r>
            <a:r>
              <a:rPr lang="nl-NL" dirty="0" err="1" smtClean="0"/>
              <a:t>terms</a:t>
            </a:r>
            <a:endParaRPr lang="nl-NL" dirty="0" smtClean="0"/>
          </a:p>
          <a:p>
            <a:r>
              <a:rPr lang="nl-NL" dirty="0" smtClean="0">
                <a:solidFill>
                  <a:schemeClr val="bg1">
                    <a:lumMod val="65000"/>
                  </a:schemeClr>
                </a:solidFill>
              </a:rPr>
              <a:t>Database </a:t>
            </a:r>
            <a:r>
              <a:rPr lang="nl-NL" dirty="0" err="1" smtClean="0">
                <a:solidFill>
                  <a:schemeClr val="bg1">
                    <a:lumMod val="65000"/>
                  </a:schemeClr>
                </a:solidFill>
              </a:rPr>
              <a:t>and</a:t>
            </a:r>
            <a:r>
              <a:rPr lang="nl-NL" dirty="0" smtClean="0">
                <a:solidFill>
                  <a:schemeClr val="bg1">
                    <a:lumMod val="65000"/>
                  </a:schemeClr>
                </a:solidFill>
              </a:rPr>
              <a:t> interface </a:t>
            </a:r>
            <a:r>
              <a:rPr lang="nl-NL" dirty="0" err="1" smtClean="0">
                <a:solidFill>
                  <a:schemeClr val="bg1">
                    <a:lumMod val="65000"/>
                  </a:schemeClr>
                </a:solidFill>
              </a:rPr>
              <a:t>choice</a:t>
            </a:r>
            <a:endParaRPr lang="nl-NL" dirty="0" smtClean="0">
              <a:solidFill>
                <a:schemeClr val="bg1">
                  <a:lumMod val="65000"/>
                </a:schemeClr>
              </a:solidFill>
            </a:endParaRPr>
          </a:p>
          <a:p>
            <a:r>
              <a:rPr lang="nl-NL" dirty="0" err="1" smtClean="0">
                <a:solidFill>
                  <a:schemeClr val="bg1">
                    <a:lumMod val="65000"/>
                  </a:schemeClr>
                </a:solidFill>
              </a:rPr>
              <a:t>Creating</a:t>
            </a:r>
            <a:r>
              <a:rPr lang="nl-NL" dirty="0" smtClean="0">
                <a:solidFill>
                  <a:schemeClr val="bg1">
                    <a:lumMod val="65000"/>
                  </a:schemeClr>
                </a:solidFill>
              </a:rPr>
              <a:t> a basic search </a:t>
            </a:r>
            <a:r>
              <a:rPr lang="nl-NL" dirty="0" err="1" smtClean="0">
                <a:solidFill>
                  <a:schemeClr val="bg1">
                    <a:lumMod val="65000"/>
                  </a:schemeClr>
                </a:solidFill>
              </a:rPr>
              <a:t>strategy</a:t>
            </a:r>
            <a:endParaRPr lang="nl-NL" dirty="0" smtClean="0">
              <a:solidFill>
                <a:schemeClr val="bg1">
                  <a:lumMod val="65000"/>
                </a:schemeClr>
              </a:solidFill>
            </a:endParaRPr>
          </a:p>
          <a:p>
            <a:r>
              <a:rPr lang="nl-NL" dirty="0" err="1" smtClean="0">
                <a:solidFill>
                  <a:schemeClr val="bg1">
                    <a:lumMod val="65000"/>
                  </a:schemeClr>
                </a:solidFill>
              </a:rPr>
              <a:t>Working</a:t>
            </a:r>
            <a:r>
              <a:rPr lang="nl-NL" dirty="0" smtClean="0">
                <a:solidFill>
                  <a:schemeClr val="bg1">
                    <a:lumMod val="65000"/>
                  </a:schemeClr>
                </a:solidFill>
              </a:rPr>
              <a:t> </a:t>
            </a:r>
            <a:r>
              <a:rPr lang="nl-NL" dirty="0" err="1" smtClean="0">
                <a:solidFill>
                  <a:schemeClr val="bg1">
                    <a:lumMod val="65000"/>
                  </a:schemeClr>
                </a:solidFill>
              </a:rPr>
              <a:t>with</a:t>
            </a:r>
            <a:r>
              <a:rPr lang="nl-NL" dirty="0" smtClean="0">
                <a:solidFill>
                  <a:schemeClr val="bg1">
                    <a:lumMod val="65000"/>
                  </a:schemeClr>
                </a:solidFill>
              </a:rPr>
              <a:t> long </a:t>
            </a:r>
            <a:r>
              <a:rPr lang="nl-NL" dirty="0" err="1" smtClean="0">
                <a:solidFill>
                  <a:schemeClr val="bg1">
                    <a:lumMod val="65000"/>
                  </a:schemeClr>
                </a:solidFill>
              </a:rPr>
              <a:t>lists</a:t>
            </a:r>
            <a:r>
              <a:rPr lang="nl-NL" dirty="0" smtClean="0">
                <a:solidFill>
                  <a:schemeClr val="bg1">
                    <a:lumMod val="65000"/>
                  </a:schemeClr>
                </a:solidFill>
              </a:rPr>
              <a:t> of </a:t>
            </a:r>
            <a:r>
              <a:rPr lang="nl-NL" dirty="0" err="1" smtClean="0">
                <a:solidFill>
                  <a:schemeClr val="bg1">
                    <a:lumMod val="65000"/>
                  </a:schemeClr>
                </a:solidFill>
              </a:rPr>
              <a:t>terms</a:t>
            </a:r>
            <a:endParaRPr lang="nl-NL" dirty="0" smtClean="0">
              <a:solidFill>
                <a:schemeClr val="bg1">
                  <a:lumMod val="65000"/>
                </a:schemeClr>
              </a:solidFill>
            </a:endParaRPr>
          </a:p>
          <a:p>
            <a:r>
              <a:rPr lang="nl-NL" dirty="0" err="1" smtClean="0">
                <a:solidFill>
                  <a:schemeClr val="bg1">
                    <a:lumMod val="65000"/>
                  </a:schemeClr>
                </a:solidFill>
              </a:rPr>
              <a:t>Finding</a:t>
            </a:r>
            <a:r>
              <a:rPr lang="nl-NL" dirty="0" smtClean="0">
                <a:solidFill>
                  <a:schemeClr val="bg1">
                    <a:lumMod val="65000"/>
                  </a:schemeClr>
                </a:solidFill>
              </a:rPr>
              <a:t> mistakes</a:t>
            </a:r>
            <a:endParaRPr lang="nl-NL" dirty="0">
              <a:solidFill>
                <a:schemeClr val="bg1">
                  <a:lumMod val="65000"/>
                </a:schemeClr>
              </a:solidFill>
            </a:endParaRPr>
          </a:p>
          <a:p>
            <a:r>
              <a:rPr lang="nl-NL" dirty="0" smtClean="0">
                <a:solidFill>
                  <a:schemeClr val="bg1">
                    <a:lumMod val="65000"/>
                  </a:schemeClr>
                </a:solidFill>
              </a:rPr>
              <a:t>Optimizing a search </a:t>
            </a:r>
            <a:r>
              <a:rPr lang="nl-NL" dirty="0" err="1" smtClean="0">
                <a:solidFill>
                  <a:schemeClr val="bg1">
                    <a:lumMod val="65000"/>
                  </a:schemeClr>
                </a:solidFill>
              </a:rPr>
              <a:t>strategy</a:t>
            </a:r>
            <a:endParaRPr lang="nl-NL" dirty="0" smtClean="0">
              <a:solidFill>
                <a:schemeClr val="bg1">
                  <a:lumMod val="65000"/>
                </a:schemeClr>
              </a:solidFill>
            </a:endParaRPr>
          </a:p>
          <a:p>
            <a:r>
              <a:rPr lang="nl-NL" dirty="0" smtClean="0">
                <a:solidFill>
                  <a:schemeClr val="bg1">
                    <a:lumMod val="65000"/>
                  </a:schemeClr>
                </a:solidFill>
              </a:rPr>
              <a:t>Translating </a:t>
            </a:r>
            <a:r>
              <a:rPr lang="nl-NL" dirty="0" err="1" smtClean="0">
                <a:solidFill>
                  <a:schemeClr val="bg1">
                    <a:lumMod val="65000"/>
                  </a:schemeClr>
                </a:solidFill>
              </a:rPr>
              <a:t>queries</a:t>
            </a:r>
            <a:r>
              <a:rPr lang="nl-NL" dirty="0" smtClean="0">
                <a:solidFill>
                  <a:schemeClr val="bg1">
                    <a:lumMod val="65000"/>
                  </a:schemeClr>
                </a:solidFill>
              </a:rPr>
              <a:t> </a:t>
            </a:r>
            <a:r>
              <a:rPr lang="nl-NL" dirty="0" err="1" smtClean="0">
                <a:solidFill>
                  <a:schemeClr val="bg1">
                    <a:lumMod val="65000"/>
                  </a:schemeClr>
                </a:solidFill>
              </a:rPr>
              <a:t>between</a:t>
            </a:r>
            <a:r>
              <a:rPr lang="nl-NL" dirty="0" smtClean="0">
                <a:solidFill>
                  <a:schemeClr val="bg1">
                    <a:lumMod val="65000"/>
                  </a:schemeClr>
                </a:solidFill>
              </a:rPr>
              <a:t> databases</a:t>
            </a:r>
          </a:p>
          <a:p>
            <a:r>
              <a:rPr lang="nl-NL" dirty="0" smtClean="0">
                <a:solidFill>
                  <a:schemeClr val="bg1">
                    <a:lumMod val="65000"/>
                  </a:schemeClr>
                </a:solidFill>
              </a:rPr>
              <a:t>Evaluation</a:t>
            </a:r>
            <a:endParaRPr lang="nl-NL" dirty="0" smtClean="0"/>
          </a:p>
          <a:p>
            <a:endParaRPr lang="nl-NL" dirty="0" smtClean="0"/>
          </a:p>
        </p:txBody>
      </p:sp>
      <p:sp>
        <p:nvSpPr>
          <p:cNvPr id="4" name="Footer Placeholder 3"/>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11720024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28613" y="304800"/>
            <a:ext cx="7915795" cy="609600"/>
          </a:xfrm>
        </p:spPr>
        <p:txBody>
          <a:bodyPr>
            <a:noAutofit/>
          </a:bodyPr>
          <a:lstStyle/>
          <a:p>
            <a:r>
              <a:rPr lang="nl-NL" altLang="en-US" dirty="0" err="1"/>
              <a:t>Finding</a:t>
            </a:r>
            <a:r>
              <a:rPr lang="nl-NL" altLang="en-US" dirty="0"/>
              <a:t> search </a:t>
            </a:r>
            <a:r>
              <a:rPr lang="nl-NL" altLang="en-US" dirty="0" err="1"/>
              <a:t>terms</a:t>
            </a:r>
            <a:endParaRPr lang="nl-NL" altLang="en-US" dirty="0"/>
          </a:p>
        </p:txBody>
      </p:sp>
      <p:sp>
        <p:nvSpPr>
          <p:cNvPr id="29699" name="Content Placeholder 2"/>
          <p:cNvSpPr>
            <a:spLocks noGrp="1"/>
          </p:cNvSpPr>
          <p:nvPr>
            <p:ph idx="1"/>
          </p:nvPr>
        </p:nvSpPr>
        <p:spPr>
          <a:xfrm>
            <a:off x="304800" y="836613"/>
            <a:ext cx="8534400" cy="5564187"/>
          </a:xfrm>
        </p:spPr>
        <p:txBody>
          <a:bodyPr/>
          <a:lstStyle/>
          <a:p>
            <a:pPr eaLnBrk="1" hangingPunct="1">
              <a:spcBef>
                <a:spcPct val="0"/>
              </a:spcBef>
              <a:buClrTx/>
              <a:buFontTx/>
              <a:buNone/>
            </a:pPr>
            <a:endParaRPr lang="nl-NL" altLang="en-US" dirty="0" smtClean="0">
              <a:sym typeface="Wingdings" pitchFamily="2" charset="2"/>
            </a:endParaRPr>
          </a:p>
          <a:p>
            <a:pPr eaLnBrk="1" hangingPunct="1">
              <a:spcBef>
                <a:spcPct val="0"/>
              </a:spcBef>
              <a:buClrTx/>
              <a:buFontTx/>
              <a:buNone/>
            </a:pPr>
            <a:endParaRPr lang="nl-NL" altLang="en-US" dirty="0">
              <a:sym typeface="Wingdings" pitchFamily="2" charset="2"/>
            </a:endParaRPr>
          </a:p>
          <a:p>
            <a:pPr eaLnBrk="1" hangingPunct="1">
              <a:spcBef>
                <a:spcPct val="0"/>
              </a:spcBef>
              <a:buClrTx/>
              <a:buFontTx/>
              <a:buNone/>
            </a:pPr>
            <a:r>
              <a:rPr lang="nl-NL" altLang="en-US" sz="4000" dirty="0" err="1" smtClean="0">
                <a:sym typeface="Wingdings" pitchFamily="2" charset="2"/>
              </a:rPr>
              <a:t>Kidney</a:t>
            </a:r>
            <a:r>
              <a:rPr lang="nl-NL" altLang="en-US" sz="4000" dirty="0" smtClean="0">
                <a:sym typeface="Wingdings" pitchFamily="2" charset="2"/>
              </a:rPr>
              <a:t> </a:t>
            </a:r>
            <a:r>
              <a:rPr lang="nl-NL" altLang="en-US" sz="4000" dirty="0" err="1" smtClean="0">
                <a:sym typeface="Wingdings" pitchFamily="2" charset="2"/>
              </a:rPr>
              <a:t>dialysis</a:t>
            </a:r>
            <a:endParaRPr lang="nl-NL" altLang="en-US" sz="4000" dirty="0" smtClean="0"/>
          </a:p>
        </p:txBody>
      </p:sp>
      <p:sp>
        <p:nvSpPr>
          <p:cNvPr id="2" name="Footer Placeholder 1"/>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98172010"/>
              </p:ext>
            </p:extLst>
          </p:nvPr>
        </p:nvGraphicFramePr>
        <p:xfrm>
          <a:off x="4427984" y="692696"/>
          <a:ext cx="4411216" cy="5510380"/>
        </p:xfrm>
        <a:graphic>
          <a:graphicData uri="http://schemas.openxmlformats.org/drawingml/2006/table">
            <a:tbl>
              <a:tblPr>
                <a:tableStyleId>{5C22544A-7EE6-4342-B048-85BDC9FD1C3A}</a:tableStyleId>
              </a:tblPr>
              <a:tblGrid>
                <a:gridCol w="2664296"/>
                <a:gridCol w="1746920"/>
              </a:tblGrid>
              <a:tr h="1309855">
                <a:tc>
                  <a:txBody>
                    <a:bodyPr/>
                    <a:lstStyle/>
                    <a:p>
                      <a:pPr algn="r" fontAlgn="b"/>
                      <a:r>
                        <a:rPr lang="nl-NL" sz="3000" b="1" u="none" strike="noStrike" dirty="0" smtClean="0">
                          <a:effectLst/>
                        </a:rPr>
                        <a:t># </a:t>
                      </a:r>
                      <a:r>
                        <a:rPr lang="nl-NL" sz="3000" b="1" u="none" strike="noStrike" dirty="0" err="1" smtClean="0">
                          <a:effectLst/>
                        </a:rPr>
                        <a:t>terms</a:t>
                      </a:r>
                      <a:r>
                        <a:rPr lang="nl-NL" sz="3000" b="1" u="none" strike="noStrike" dirty="0" smtClean="0">
                          <a:effectLst/>
                        </a:rPr>
                        <a:t> (of 18)</a:t>
                      </a:r>
                    </a:p>
                    <a:p>
                      <a:pPr algn="r" fontAlgn="b"/>
                      <a:r>
                        <a:rPr lang="nl-NL" sz="3000" u="none" strike="noStrike" dirty="0" smtClean="0">
                          <a:effectLst/>
                        </a:rPr>
                        <a:t>2</a:t>
                      </a:r>
                      <a:endParaRPr lang="nl-NL" sz="3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3000" b="1" u="none" strike="noStrike" dirty="0" err="1" smtClean="0">
                          <a:effectLst/>
                        </a:rPr>
                        <a:t>frequency</a:t>
                      </a:r>
                      <a:endParaRPr lang="nl-NL" sz="3000" b="1" u="none" strike="noStrike" dirty="0" smtClean="0">
                        <a:effectLst/>
                      </a:endParaRPr>
                    </a:p>
                    <a:p>
                      <a:pPr algn="r" fontAlgn="b"/>
                      <a:r>
                        <a:rPr lang="nl-NL" sz="3000" u="none" strike="noStrike" dirty="0" smtClean="0">
                          <a:effectLst/>
                        </a:rPr>
                        <a:t>2</a:t>
                      </a:r>
                      <a:endParaRPr lang="nl-NL" sz="3000" b="0" i="0" u="none" strike="noStrike" dirty="0">
                        <a:solidFill>
                          <a:srgbClr val="000000"/>
                        </a:solidFill>
                        <a:effectLst/>
                        <a:latin typeface="Calibri" panose="020F0502020204030204" pitchFamily="34" charset="0"/>
                      </a:endParaRPr>
                    </a:p>
                  </a:txBody>
                  <a:tcPr marL="9525" marR="9525" marT="9525" marB="0" anchor="b">
                    <a:noFill/>
                  </a:tcPr>
                </a:tc>
              </a:tr>
              <a:tr h="442640">
                <a:tc>
                  <a:txBody>
                    <a:bodyPr/>
                    <a:lstStyle/>
                    <a:p>
                      <a:pPr algn="r" fontAlgn="b"/>
                      <a:r>
                        <a:rPr lang="nl-NL" sz="3000" u="none" strike="noStrike">
                          <a:effectLst/>
                        </a:rPr>
                        <a:t>3</a:t>
                      </a:r>
                      <a:endParaRPr lang="nl-NL" sz="3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3000" u="none" strike="noStrike" dirty="0">
                          <a:effectLst/>
                        </a:rPr>
                        <a:t>5</a:t>
                      </a:r>
                      <a:endParaRPr lang="nl-NL" sz="3000" b="0" i="0" u="none" strike="noStrike" dirty="0">
                        <a:solidFill>
                          <a:srgbClr val="000000"/>
                        </a:solidFill>
                        <a:effectLst/>
                        <a:latin typeface="Calibri" panose="020F0502020204030204" pitchFamily="34" charset="0"/>
                      </a:endParaRPr>
                    </a:p>
                  </a:txBody>
                  <a:tcPr marL="9525" marR="9525" marT="9525" marB="0" anchor="b">
                    <a:noFill/>
                  </a:tcPr>
                </a:tc>
              </a:tr>
              <a:tr h="442640">
                <a:tc>
                  <a:txBody>
                    <a:bodyPr/>
                    <a:lstStyle/>
                    <a:p>
                      <a:pPr algn="r" fontAlgn="b"/>
                      <a:r>
                        <a:rPr lang="nl-NL" sz="3000" u="none" strike="noStrike">
                          <a:effectLst/>
                        </a:rPr>
                        <a:t>4</a:t>
                      </a:r>
                      <a:endParaRPr lang="nl-NL" sz="3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3000" u="none" strike="noStrike" dirty="0">
                          <a:effectLst/>
                        </a:rPr>
                        <a:t>2</a:t>
                      </a:r>
                      <a:endParaRPr lang="nl-NL" sz="3000" b="0" i="0" u="none" strike="noStrike" dirty="0">
                        <a:solidFill>
                          <a:srgbClr val="000000"/>
                        </a:solidFill>
                        <a:effectLst/>
                        <a:latin typeface="Calibri" panose="020F0502020204030204" pitchFamily="34" charset="0"/>
                      </a:endParaRPr>
                    </a:p>
                  </a:txBody>
                  <a:tcPr marL="9525" marR="9525" marT="9525" marB="0" anchor="b">
                    <a:noFill/>
                  </a:tcPr>
                </a:tc>
              </a:tr>
              <a:tr h="442640">
                <a:tc>
                  <a:txBody>
                    <a:bodyPr/>
                    <a:lstStyle/>
                    <a:p>
                      <a:pPr algn="r" fontAlgn="b"/>
                      <a:r>
                        <a:rPr lang="nl-NL" sz="3000" u="none" strike="noStrike">
                          <a:effectLst/>
                        </a:rPr>
                        <a:t>5</a:t>
                      </a:r>
                      <a:endParaRPr lang="nl-NL" sz="3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3000" u="none" strike="noStrike" dirty="0">
                          <a:effectLst/>
                        </a:rPr>
                        <a:t>3</a:t>
                      </a:r>
                      <a:endParaRPr lang="nl-NL" sz="3000" b="0" i="0" u="none" strike="noStrike" dirty="0">
                        <a:solidFill>
                          <a:srgbClr val="000000"/>
                        </a:solidFill>
                        <a:effectLst/>
                        <a:latin typeface="Calibri" panose="020F0502020204030204" pitchFamily="34" charset="0"/>
                      </a:endParaRPr>
                    </a:p>
                  </a:txBody>
                  <a:tcPr marL="9525" marR="9525" marT="9525" marB="0" anchor="b">
                    <a:noFill/>
                  </a:tcPr>
                </a:tc>
              </a:tr>
              <a:tr h="442640">
                <a:tc>
                  <a:txBody>
                    <a:bodyPr/>
                    <a:lstStyle/>
                    <a:p>
                      <a:pPr algn="r" fontAlgn="b"/>
                      <a:r>
                        <a:rPr lang="nl-NL" sz="3000" u="none" strike="noStrike">
                          <a:effectLst/>
                        </a:rPr>
                        <a:t>6</a:t>
                      </a:r>
                      <a:endParaRPr lang="nl-NL" sz="3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3000" u="none" strike="noStrike" dirty="0">
                          <a:effectLst/>
                        </a:rPr>
                        <a:t>1</a:t>
                      </a:r>
                      <a:endParaRPr lang="nl-NL" sz="3000" b="0" i="0" u="none" strike="noStrike" dirty="0">
                        <a:solidFill>
                          <a:srgbClr val="000000"/>
                        </a:solidFill>
                        <a:effectLst/>
                        <a:latin typeface="Calibri" panose="020F0502020204030204" pitchFamily="34" charset="0"/>
                      </a:endParaRPr>
                    </a:p>
                  </a:txBody>
                  <a:tcPr marL="9525" marR="9525" marT="9525" marB="0" anchor="b">
                    <a:noFill/>
                  </a:tcPr>
                </a:tc>
              </a:tr>
              <a:tr h="442640">
                <a:tc>
                  <a:txBody>
                    <a:bodyPr/>
                    <a:lstStyle/>
                    <a:p>
                      <a:pPr algn="r" fontAlgn="b"/>
                      <a:r>
                        <a:rPr lang="nl-NL" sz="3000" u="none" strike="noStrike">
                          <a:effectLst/>
                        </a:rPr>
                        <a:t>7</a:t>
                      </a:r>
                      <a:endParaRPr lang="nl-NL" sz="3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3000" u="none" strike="noStrike" dirty="0">
                          <a:effectLst/>
                        </a:rPr>
                        <a:t>0</a:t>
                      </a:r>
                      <a:endParaRPr lang="nl-NL" sz="3000" b="0" i="0" u="none" strike="noStrike" dirty="0">
                        <a:solidFill>
                          <a:srgbClr val="000000"/>
                        </a:solidFill>
                        <a:effectLst/>
                        <a:latin typeface="Calibri" panose="020F0502020204030204" pitchFamily="34" charset="0"/>
                      </a:endParaRPr>
                    </a:p>
                  </a:txBody>
                  <a:tcPr marL="9525" marR="9525" marT="9525" marB="0" anchor="b">
                    <a:noFill/>
                  </a:tcPr>
                </a:tc>
              </a:tr>
              <a:tr h="442640">
                <a:tc>
                  <a:txBody>
                    <a:bodyPr/>
                    <a:lstStyle/>
                    <a:p>
                      <a:pPr algn="r" fontAlgn="b"/>
                      <a:r>
                        <a:rPr lang="nl-NL" sz="3000" u="none" strike="noStrike">
                          <a:effectLst/>
                        </a:rPr>
                        <a:t>8</a:t>
                      </a:r>
                      <a:endParaRPr lang="nl-NL" sz="3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3000" b="0" i="0" u="none" strike="noStrike" dirty="0">
                          <a:solidFill>
                            <a:schemeClr val="dk1"/>
                          </a:solidFill>
                          <a:effectLst/>
                          <a:latin typeface="+mn-lt"/>
                        </a:rPr>
                        <a:t>3</a:t>
                      </a:r>
                      <a:endParaRPr lang="nl-NL" sz="3000" b="0" i="0" u="none" strike="noStrike" dirty="0">
                        <a:solidFill>
                          <a:srgbClr val="000000"/>
                        </a:solidFill>
                        <a:effectLst/>
                        <a:latin typeface="Calibri" panose="020F0502020204030204" pitchFamily="34" charset="0"/>
                      </a:endParaRPr>
                    </a:p>
                  </a:txBody>
                  <a:tcPr marL="9525" marR="9525" marT="9525" marB="0" anchor="b">
                    <a:noFill/>
                  </a:tcPr>
                </a:tc>
              </a:tr>
              <a:tr h="442640">
                <a:tc>
                  <a:txBody>
                    <a:bodyPr/>
                    <a:lstStyle/>
                    <a:p>
                      <a:pPr algn="r" fontAlgn="b"/>
                      <a:r>
                        <a:rPr lang="nl-NL" sz="3000" u="none" strike="noStrike">
                          <a:effectLst/>
                        </a:rPr>
                        <a:t>9</a:t>
                      </a:r>
                      <a:endParaRPr lang="nl-NL" sz="3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3000" u="none" strike="noStrike" dirty="0">
                          <a:effectLst/>
                        </a:rPr>
                        <a:t>1</a:t>
                      </a:r>
                      <a:endParaRPr lang="nl-NL" sz="3000" b="0" i="0" u="none" strike="noStrike" dirty="0">
                        <a:solidFill>
                          <a:srgbClr val="000000"/>
                        </a:solidFill>
                        <a:effectLst/>
                        <a:latin typeface="Calibri" panose="020F0502020204030204" pitchFamily="34" charset="0"/>
                      </a:endParaRPr>
                    </a:p>
                  </a:txBody>
                  <a:tcPr marL="9525" marR="9525" marT="9525" marB="0" anchor="b">
                    <a:noFill/>
                  </a:tcPr>
                </a:tc>
              </a:tr>
              <a:tr h="442640">
                <a:tc>
                  <a:txBody>
                    <a:bodyPr/>
                    <a:lstStyle/>
                    <a:p>
                      <a:pPr algn="r" fontAlgn="b"/>
                      <a:r>
                        <a:rPr lang="nl-NL" sz="3000" u="none" strike="noStrike">
                          <a:effectLst/>
                        </a:rPr>
                        <a:t>10</a:t>
                      </a:r>
                      <a:endParaRPr lang="nl-NL" sz="3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3000" u="none" strike="noStrike" dirty="0">
                          <a:effectLst/>
                        </a:rPr>
                        <a:t>2</a:t>
                      </a:r>
                      <a:endParaRPr lang="nl-NL" sz="3000" b="0" i="0" u="none" strike="noStrike" dirty="0">
                        <a:solidFill>
                          <a:srgbClr val="000000"/>
                        </a:solidFill>
                        <a:effectLst/>
                        <a:latin typeface="Calibri" panose="020F0502020204030204" pitchFamily="34" charset="0"/>
                      </a:endParaRPr>
                    </a:p>
                  </a:txBody>
                  <a:tcPr marL="9525" marR="9525" marT="9525" marB="0" anchor="b">
                    <a:noFill/>
                  </a:tcPr>
                </a:tc>
              </a:tr>
              <a:tr h="442640">
                <a:tc>
                  <a:txBody>
                    <a:bodyPr/>
                    <a:lstStyle/>
                    <a:p>
                      <a:pPr algn="r" fontAlgn="b"/>
                      <a:r>
                        <a:rPr lang="nl-NL" sz="3000" u="none" strike="noStrike" dirty="0">
                          <a:effectLst/>
                        </a:rPr>
                        <a:t>11</a:t>
                      </a:r>
                      <a:endParaRPr lang="nl-NL" sz="3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3000" u="none" strike="noStrike" dirty="0">
                          <a:effectLst/>
                        </a:rPr>
                        <a:t>1</a:t>
                      </a:r>
                      <a:endParaRPr lang="nl-NL" sz="3000" b="0" i="0" u="none" strike="noStrike" dirty="0">
                        <a:solidFill>
                          <a:srgbClr val="000000"/>
                        </a:solidFill>
                        <a:effectLst/>
                        <a:latin typeface="Calibri" panose="020F0502020204030204" pitchFamily="34" charset="0"/>
                      </a:endParaRPr>
                    </a:p>
                  </a:txBody>
                  <a:tcPr marL="9525" marR="9525" marT="9525" marB="0" anchor="b">
                    <a:noFill/>
                  </a:tcPr>
                </a:tc>
              </a:tr>
            </a:tbl>
          </a:graphicData>
        </a:graphic>
      </p:graphicFrame>
    </p:spTree>
    <p:extLst>
      <p:ext uri="{BB962C8B-B14F-4D97-AF65-F5344CB8AC3E}">
        <p14:creationId xmlns:p14="http://schemas.microsoft.com/office/powerpoint/2010/main" val="293293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539552" y="836711"/>
            <a:ext cx="7488832" cy="5564187"/>
          </a:xfrm>
        </p:spPr>
        <p:txBody>
          <a:bodyPr>
            <a:noAutofit/>
          </a:bodyPr>
          <a:lstStyle/>
          <a:p>
            <a:pPr marL="0">
              <a:spcBef>
                <a:spcPct val="0"/>
              </a:spcBef>
              <a:buNone/>
            </a:pPr>
            <a:r>
              <a:rPr lang="nl-NL" sz="2400" dirty="0" err="1"/>
              <a:t>Renal</a:t>
            </a:r>
            <a:r>
              <a:rPr lang="nl-NL" sz="2400" dirty="0"/>
              <a:t> </a:t>
            </a:r>
            <a:r>
              <a:rPr lang="nl-NL" sz="2400" dirty="0" err="1"/>
              <a:t>Dialysis</a:t>
            </a:r>
            <a:r>
              <a:rPr lang="nl-NL" sz="2400" dirty="0"/>
              <a:t> [MeSH] </a:t>
            </a:r>
            <a:r>
              <a:rPr lang="nl-NL" sz="2400" dirty="0" smtClean="0"/>
              <a:t>(16/18)</a:t>
            </a:r>
            <a:endParaRPr lang="nl-NL" sz="2400" dirty="0"/>
          </a:p>
          <a:p>
            <a:pPr marL="0">
              <a:spcBef>
                <a:spcPct val="0"/>
              </a:spcBef>
              <a:buNone/>
            </a:pPr>
            <a:r>
              <a:rPr lang="nl-NL" sz="2400" dirty="0" err="1"/>
              <a:t>Renal</a:t>
            </a:r>
            <a:r>
              <a:rPr lang="nl-NL" sz="2400" dirty="0"/>
              <a:t> </a:t>
            </a:r>
            <a:r>
              <a:rPr lang="nl-NL" sz="2400" dirty="0" err="1"/>
              <a:t>Dialy</a:t>
            </a:r>
            <a:r>
              <a:rPr lang="nl-NL" sz="2400" dirty="0" smtClean="0"/>
              <a:t>* (12)</a:t>
            </a:r>
            <a:endParaRPr lang="nl-NL" sz="2400" dirty="0"/>
          </a:p>
          <a:p>
            <a:pPr marL="0">
              <a:spcBef>
                <a:spcPct val="0"/>
              </a:spcBef>
              <a:buNone/>
            </a:pPr>
            <a:r>
              <a:rPr lang="nl-NL" sz="2400" dirty="0" err="1" smtClean="0"/>
              <a:t>Hemodialy</a:t>
            </a:r>
            <a:r>
              <a:rPr lang="nl-NL" sz="2400" dirty="0" smtClean="0"/>
              <a:t>* (13)</a:t>
            </a:r>
            <a:endParaRPr lang="nl-NL" sz="2400" dirty="0"/>
          </a:p>
          <a:p>
            <a:pPr marL="0">
              <a:spcBef>
                <a:spcPct val="0"/>
              </a:spcBef>
              <a:buNone/>
            </a:pPr>
            <a:r>
              <a:rPr lang="nl-NL" sz="2400" dirty="0" err="1"/>
              <a:t>Extracorporeal</a:t>
            </a:r>
            <a:r>
              <a:rPr lang="nl-NL" sz="2400" dirty="0"/>
              <a:t> </a:t>
            </a:r>
            <a:r>
              <a:rPr lang="nl-NL" sz="2400" dirty="0" err="1" smtClean="0"/>
              <a:t>Dialy</a:t>
            </a:r>
            <a:r>
              <a:rPr lang="nl-NL" sz="2400" dirty="0" smtClean="0"/>
              <a:t>* (</a:t>
            </a:r>
            <a:r>
              <a:rPr lang="nl-NL" sz="2400" dirty="0"/>
              <a:t>6</a:t>
            </a:r>
            <a:r>
              <a:rPr lang="nl-NL" sz="2400" dirty="0" smtClean="0"/>
              <a:t>)</a:t>
            </a:r>
            <a:endParaRPr lang="nl-NL" sz="2400" dirty="0"/>
          </a:p>
          <a:p>
            <a:pPr marL="0">
              <a:spcBef>
                <a:spcPct val="0"/>
              </a:spcBef>
              <a:buNone/>
            </a:pPr>
            <a:r>
              <a:rPr lang="nl-NL" sz="2400" dirty="0" err="1"/>
              <a:t>Kidneys</a:t>
            </a:r>
            <a:r>
              <a:rPr lang="nl-NL" sz="2400" dirty="0"/>
              <a:t>, </a:t>
            </a:r>
            <a:r>
              <a:rPr lang="nl-NL" sz="2400" dirty="0" err="1"/>
              <a:t>Artificial</a:t>
            </a:r>
            <a:r>
              <a:rPr lang="nl-NL" sz="2400" dirty="0"/>
              <a:t> [</a:t>
            </a:r>
            <a:r>
              <a:rPr lang="nl-NL" sz="2400" dirty="0" err="1"/>
              <a:t>mesh</a:t>
            </a:r>
            <a:r>
              <a:rPr lang="nl-NL" sz="2400" dirty="0"/>
              <a:t>] </a:t>
            </a:r>
            <a:r>
              <a:rPr lang="nl-NL" sz="2400" dirty="0" smtClean="0"/>
              <a:t>(</a:t>
            </a:r>
            <a:r>
              <a:rPr lang="nl-NL" sz="2400" dirty="0"/>
              <a:t>6</a:t>
            </a:r>
            <a:r>
              <a:rPr lang="nl-NL" sz="2400" dirty="0" smtClean="0"/>
              <a:t>)</a:t>
            </a:r>
            <a:endParaRPr lang="nl-NL" sz="2400" dirty="0"/>
          </a:p>
          <a:p>
            <a:pPr marL="0">
              <a:spcBef>
                <a:spcPct val="0"/>
              </a:spcBef>
              <a:buNone/>
            </a:pPr>
            <a:r>
              <a:rPr lang="nl-NL" sz="2400" dirty="0" err="1"/>
              <a:t>Artificial</a:t>
            </a:r>
            <a:r>
              <a:rPr lang="nl-NL" sz="2400" dirty="0"/>
              <a:t> </a:t>
            </a:r>
            <a:r>
              <a:rPr lang="nl-NL" sz="2400" dirty="0" err="1"/>
              <a:t>Kidney</a:t>
            </a:r>
            <a:r>
              <a:rPr lang="nl-NL" sz="2400" dirty="0" smtClean="0"/>
              <a:t>* (3)</a:t>
            </a:r>
            <a:endParaRPr lang="nl-NL" sz="2400" dirty="0"/>
          </a:p>
          <a:p>
            <a:pPr marL="0">
              <a:spcBef>
                <a:spcPct val="0"/>
              </a:spcBef>
              <a:buNone/>
            </a:pPr>
            <a:r>
              <a:rPr lang="nl-NL" sz="2400" dirty="0"/>
              <a:t>Blood </a:t>
            </a:r>
            <a:r>
              <a:rPr lang="nl-NL" sz="2400" dirty="0" err="1"/>
              <a:t>Dialy</a:t>
            </a:r>
            <a:r>
              <a:rPr lang="nl-NL" sz="2400" dirty="0" smtClean="0"/>
              <a:t>* (3)</a:t>
            </a:r>
            <a:endParaRPr lang="nl-NL" sz="2400" dirty="0"/>
          </a:p>
          <a:p>
            <a:pPr marL="0">
              <a:spcBef>
                <a:spcPct val="0"/>
              </a:spcBef>
              <a:buNone/>
            </a:pPr>
            <a:r>
              <a:rPr lang="nl-NL" sz="2400" dirty="0" err="1" smtClean="0"/>
              <a:t>Hemodiafiltration</a:t>
            </a:r>
            <a:r>
              <a:rPr lang="nl-NL" sz="2400" dirty="0" smtClean="0"/>
              <a:t>* (</a:t>
            </a:r>
            <a:r>
              <a:rPr lang="nl-NL" sz="2400" dirty="0"/>
              <a:t>4</a:t>
            </a:r>
            <a:r>
              <a:rPr lang="nl-NL" sz="2400" dirty="0" smtClean="0"/>
              <a:t>)</a:t>
            </a:r>
            <a:endParaRPr lang="nl-NL" sz="2400" dirty="0"/>
          </a:p>
          <a:p>
            <a:pPr marL="0">
              <a:spcBef>
                <a:spcPct val="0"/>
              </a:spcBef>
              <a:buNone/>
            </a:pPr>
            <a:r>
              <a:rPr lang="nl-NL" sz="2400" dirty="0" err="1"/>
              <a:t>Peritoneal</a:t>
            </a:r>
            <a:r>
              <a:rPr lang="nl-NL" sz="2400" dirty="0"/>
              <a:t> </a:t>
            </a:r>
            <a:r>
              <a:rPr lang="nl-NL" sz="2400" dirty="0" err="1" smtClean="0"/>
              <a:t>Dialy</a:t>
            </a:r>
            <a:r>
              <a:rPr lang="nl-NL" sz="2400" dirty="0" smtClean="0"/>
              <a:t>* (8)</a:t>
            </a:r>
            <a:endParaRPr lang="nl-NL" sz="2400" dirty="0"/>
          </a:p>
          <a:p>
            <a:pPr marL="0">
              <a:spcBef>
                <a:spcPct val="0"/>
              </a:spcBef>
              <a:buNone/>
            </a:pPr>
            <a:r>
              <a:rPr lang="nl-NL" sz="2400" dirty="0" err="1"/>
              <a:t>Acetate</a:t>
            </a:r>
            <a:r>
              <a:rPr lang="nl-NL" sz="2400" dirty="0"/>
              <a:t> Free </a:t>
            </a:r>
            <a:r>
              <a:rPr lang="nl-NL" sz="2400" dirty="0" err="1" smtClean="0"/>
              <a:t>Biofiltrat</a:t>
            </a:r>
            <a:r>
              <a:rPr lang="nl-NL" sz="2400" dirty="0" smtClean="0"/>
              <a:t>* (2)</a:t>
            </a:r>
            <a:endParaRPr lang="nl-NL" sz="2400" dirty="0"/>
          </a:p>
          <a:p>
            <a:pPr marL="0">
              <a:spcBef>
                <a:spcPct val="0"/>
              </a:spcBef>
              <a:buNone/>
            </a:pPr>
            <a:r>
              <a:rPr lang="nl-NL" sz="2400" dirty="0"/>
              <a:t>CAPD </a:t>
            </a:r>
            <a:r>
              <a:rPr lang="nl-NL" sz="2400" dirty="0" smtClean="0"/>
              <a:t>(3)</a:t>
            </a:r>
            <a:endParaRPr lang="nl-NL" sz="2400" dirty="0"/>
          </a:p>
          <a:p>
            <a:pPr marL="0">
              <a:spcBef>
                <a:spcPct val="0"/>
              </a:spcBef>
              <a:buNone/>
            </a:pPr>
            <a:r>
              <a:rPr lang="nl-NL" sz="2400" dirty="0" err="1"/>
              <a:t>Renal</a:t>
            </a:r>
            <a:r>
              <a:rPr lang="nl-NL" sz="2400" dirty="0"/>
              <a:t> </a:t>
            </a:r>
            <a:r>
              <a:rPr lang="nl-NL" sz="2400" dirty="0" err="1"/>
              <a:t>Replacement</a:t>
            </a:r>
            <a:r>
              <a:rPr lang="nl-NL" sz="2400" dirty="0"/>
              <a:t> </a:t>
            </a:r>
            <a:r>
              <a:rPr lang="nl-NL" sz="2400" dirty="0" err="1"/>
              <a:t>Therapy</a:t>
            </a:r>
            <a:r>
              <a:rPr lang="nl-NL" sz="2400" dirty="0"/>
              <a:t>[</a:t>
            </a:r>
            <a:r>
              <a:rPr lang="nl-NL" sz="2400" dirty="0" err="1"/>
              <a:t>mesh:noexp</a:t>
            </a:r>
            <a:r>
              <a:rPr lang="nl-NL" sz="2400" dirty="0"/>
              <a:t>] </a:t>
            </a:r>
            <a:r>
              <a:rPr lang="nl-NL" sz="2400" dirty="0" smtClean="0"/>
              <a:t>(0)</a:t>
            </a:r>
            <a:endParaRPr lang="nl-NL" sz="2400" dirty="0"/>
          </a:p>
          <a:p>
            <a:pPr marL="0">
              <a:spcBef>
                <a:spcPct val="0"/>
              </a:spcBef>
              <a:buNone/>
            </a:pPr>
            <a:r>
              <a:rPr lang="nl-NL" sz="2400" dirty="0" err="1"/>
              <a:t>Renal</a:t>
            </a:r>
            <a:r>
              <a:rPr lang="nl-NL" sz="2400" dirty="0"/>
              <a:t> </a:t>
            </a:r>
            <a:r>
              <a:rPr lang="nl-NL" sz="2400" dirty="0" err="1"/>
              <a:t>Replace</a:t>
            </a:r>
            <a:r>
              <a:rPr lang="nl-NL" sz="2400" dirty="0" smtClean="0"/>
              <a:t>* (3)</a:t>
            </a:r>
            <a:endParaRPr lang="nl-NL" sz="2400" dirty="0"/>
          </a:p>
          <a:p>
            <a:pPr marL="0">
              <a:spcBef>
                <a:spcPct val="0"/>
              </a:spcBef>
              <a:buNone/>
            </a:pPr>
            <a:r>
              <a:rPr lang="nl-NL" sz="2400" dirty="0" err="1"/>
              <a:t>Kidney</a:t>
            </a:r>
            <a:r>
              <a:rPr lang="nl-NL" sz="2400" dirty="0"/>
              <a:t> </a:t>
            </a:r>
            <a:r>
              <a:rPr lang="nl-NL" sz="2400" dirty="0" err="1" smtClean="0"/>
              <a:t>Replace</a:t>
            </a:r>
            <a:r>
              <a:rPr lang="nl-NL" sz="2400" dirty="0" smtClean="0"/>
              <a:t>* (1)</a:t>
            </a:r>
            <a:endParaRPr lang="nl-NL" sz="2400" dirty="0"/>
          </a:p>
          <a:p>
            <a:pPr marL="0">
              <a:spcBef>
                <a:spcPct val="0"/>
              </a:spcBef>
              <a:buNone/>
            </a:pPr>
            <a:endParaRPr lang="nl-NL" sz="2400" dirty="0"/>
          </a:p>
        </p:txBody>
      </p:sp>
      <p:sp>
        <p:nvSpPr>
          <p:cNvPr id="5" name="Content Placeholder 2"/>
          <p:cNvSpPr txBox="1">
            <a:spLocks/>
          </p:cNvSpPr>
          <p:nvPr/>
        </p:nvSpPr>
        <p:spPr>
          <a:xfrm>
            <a:off x="4788024" y="836712"/>
            <a:ext cx="4176464" cy="55641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a:spcBef>
                <a:spcPct val="0"/>
              </a:spcBef>
              <a:buNone/>
            </a:pPr>
            <a:r>
              <a:rPr lang="nl-NL" sz="2400" dirty="0" err="1"/>
              <a:t>Haemodialy</a:t>
            </a:r>
            <a:r>
              <a:rPr lang="nl-NL" sz="2400" dirty="0" smtClean="0"/>
              <a:t>* (</a:t>
            </a:r>
            <a:r>
              <a:rPr lang="nl-NL" sz="2400" dirty="0"/>
              <a:t>1</a:t>
            </a:r>
            <a:r>
              <a:rPr lang="nl-NL" sz="2400" dirty="0" smtClean="0"/>
              <a:t>)</a:t>
            </a:r>
            <a:endParaRPr lang="nl-NL" sz="2400" dirty="0"/>
          </a:p>
          <a:p>
            <a:pPr marL="0">
              <a:spcBef>
                <a:spcPct val="0"/>
              </a:spcBef>
              <a:buNone/>
            </a:pPr>
            <a:r>
              <a:rPr lang="nl-NL" sz="2400" dirty="0" err="1"/>
              <a:t>Haemodiafiltrat</a:t>
            </a:r>
            <a:r>
              <a:rPr lang="nl-NL" sz="2400" dirty="0" smtClean="0"/>
              <a:t>* (1)</a:t>
            </a:r>
          </a:p>
          <a:p>
            <a:pPr marL="0">
              <a:spcBef>
                <a:spcPct val="0"/>
              </a:spcBef>
              <a:buNone/>
            </a:pPr>
            <a:endParaRPr lang="nl-NL" sz="2400" dirty="0"/>
          </a:p>
          <a:p>
            <a:pPr marL="0">
              <a:spcBef>
                <a:spcPct val="0"/>
              </a:spcBef>
              <a:buNone/>
            </a:pPr>
            <a:r>
              <a:rPr lang="nl-NL" sz="2400" dirty="0"/>
              <a:t>(</a:t>
            </a:r>
            <a:r>
              <a:rPr lang="nl-NL" sz="2400" dirty="0" err="1"/>
              <a:t>Dialysis</a:t>
            </a:r>
            <a:r>
              <a:rPr lang="nl-NL" sz="2400" dirty="0"/>
              <a:t> [</a:t>
            </a:r>
            <a:r>
              <a:rPr lang="nl-NL" sz="2400" dirty="0" err="1"/>
              <a:t>mesh</a:t>
            </a:r>
            <a:r>
              <a:rPr lang="nl-NL" sz="2400" dirty="0"/>
              <a:t>] AND (</a:t>
            </a:r>
            <a:r>
              <a:rPr lang="nl-NL" sz="2400" dirty="0" err="1"/>
              <a:t>Kidney</a:t>
            </a:r>
            <a:r>
              <a:rPr lang="nl-NL" sz="2400" dirty="0"/>
              <a:t> </a:t>
            </a:r>
            <a:r>
              <a:rPr lang="nl-NL" sz="2400" dirty="0" err="1"/>
              <a:t>Diseases</a:t>
            </a:r>
            <a:r>
              <a:rPr lang="nl-NL" sz="2400" dirty="0"/>
              <a:t> [</a:t>
            </a:r>
            <a:r>
              <a:rPr lang="nl-NL" sz="2400" dirty="0" err="1"/>
              <a:t>mesh</a:t>
            </a:r>
            <a:r>
              <a:rPr lang="nl-NL" sz="2400" dirty="0"/>
              <a:t>] OR </a:t>
            </a:r>
            <a:r>
              <a:rPr lang="nl-NL" sz="2400" dirty="0" err="1"/>
              <a:t>Kidney</a:t>
            </a:r>
            <a:r>
              <a:rPr lang="nl-NL" sz="2400" dirty="0"/>
              <a:t> [</a:t>
            </a:r>
            <a:r>
              <a:rPr lang="nl-NL" sz="2400" dirty="0" err="1"/>
              <a:t>mesh</a:t>
            </a:r>
            <a:r>
              <a:rPr lang="nl-NL" sz="2400" dirty="0"/>
              <a:t>])) </a:t>
            </a:r>
            <a:r>
              <a:rPr lang="nl-NL" sz="2400" dirty="0" smtClean="0"/>
              <a:t>(3)</a:t>
            </a:r>
          </a:p>
          <a:p>
            <a:pPr marL="0">
              <a:spcBef>
                <a:spcPct val="0"/>
              </a:spcBef>
              <a:buNone/>
            </a:pPr>
            <a:endParaRPr lang="nl-NL" sz="2400" dirty="0"/>
          </a:p>
          <a:p>
            <a:pPr marL="0">
              <a:spcBef>
                <a:spcPct val="0"/>
              </a:spcBef>
              <a:buNone/>
            </a:pPr>
            <a:r>
              <a:rPr lang="nl-NL" sz="2400" dirty="0" err="1"/>
              <a:t>Kidney</a:t>
            </a:r>
            <a:r>
              <a:rPr lang="nl-NL" sz="2400" dirty="0"/>
              <a:t> </a:t>
            </a:r>
            <a:r>
              <a:rPr lang="nl-NL" sz="2400" dirty="0" err="1"/>
              <a:t>dialy</a:t>
            </a:r>
            <a:r>
              <a:rPr lang="nl-NL" sz="2400" dirty="0" smtClean="0"/>
              <a:t>* (11)</a:t>
            </a:r>
            <a:endParaRPr lang="nl-NL" sz="2400" dirty="0"/>
          </a:p>
          <a:p>
            <a:pPr marL="0">
              <a:spcBef>
                <a:spcPct val="0"/>
              </a:spcBef>
              <a:buNone/>
            </a:pPr>
            <a:endParaRPr lang="nl-NL" sz="2400" dirty="0"/>
          </a:p>
          <a:p>
            <a:pPr marL="0">
              <a:spcBef>
                <a:spcPct val="0"/>
              </a:spcBef>
              <a:buNone/>
            </a:pPr>
            <a:endParaRPr lang="nl-NL" sz="2200" b="1" dirty="0">
              <a:sym typeface="Wingdings" panose="05000000000000000000" pitchFamily="2" charset="2"/>
            </a:endParaRPr>
          </a:p>
          <a:p>
            <a:pPr marL="0">
              <a:spcBef>
                <a:spcPct val="0"/>
              </a:spcBef>
              <a:buNone/>
            </a:pPr>
            <a:endParaRPr lang="nl-NL" sz="2200" dirty="0" smtClean="0"/>
          </a:p>
        </p:txBody>
      </p:sp>
      <p:sp>
        <p:nvSpPr>
          <p:cNvPr id="4" name="TextBox 3"/>
          <p:cNvSpPr txBox="1"/>
          <p:nvPr/>
        </p:nvSpPr>
        <p:spPr>
          <a:xfrm>
            <a:off x="6228184" y="121130"/>
            <a:ext cx="2736304" cy="477054"/>
          </a:xfrm>
          <a:prstGeom prst="rect">
            <a:avLst/>
          </a:prstGeom>
          <a:noFill/>
        </p:spPr>
        <p:txBody>
          <a:bodyPr wrap="square" rtlCol="0">
            <a:spAutoFit/>
          </a:bodyPr>
          <a:lstStyle/>
          <a:p>
            <a:pPr algn="r"/>
            <a:r>
              <a:rPr lang="nl-NL" sz="2500" dirty="0" err="1" smtClean="0"/>
              <a:t>Exercise</a:t>
            </a:r>
            <a:r>
              <a:rPr lang="nl-NL" sz="2500" dirty="0" smtClean="0"/>
              <a:t> 2</a:t>
            </a:r>
            <a:endParaRPr lang="nl-NL" sz="2500" dirty="0"/>
          </a:p>
        </p:txBody>
      </p:sp>
      <p:sp>
        <p:nvSpPr>
          <p:cNvPr id="2" name="Footer Placeholder 1"/>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4180919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699">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69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699">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699">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699">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699">
                                            <p:txEl>
                                              <p:pRg st="12" end="1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699">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Frequent </a:t>
            </a:r>
            <a:r>
              <a:rPr lang="nl-NL" dirty="0" err="1" smtClean="0"/>
              <a:t>errors</a:t>
            </a:r>
            <a:endParaRPr lang="nl-NL" dirty="0"/>
          </a:p>
        </p:txBody>
      </p:sp>
      <p:sp>
        <p:nvSpPr>
          <p:cNvPr id="3" name="Content Placeholder 2"/>
          <p:cNvSpPr>
            <a:spLocks noGrp="1"/>
          </p:cNvSpPr>
          <p:nvPr>
            <p:ph idx="1"/>
          </p:nvPr>
        </p:nvSpPr>
        <p:spPr>
          <a:xfrm>
            <a:off x="457200" y="1600200"/>
            <a:ext cx="8579296" cy="4997152"/>
          </a:xfrm>
        </p:spPr>
        <p:txBody>
          <a:bodyPr>
            <a:normAutofit/>
          </a:bodyPr>
          <a:lstStyle/>
          <a:p>
            <a:r>
              <a:rPr lang="nl-NL" dirty="0" err="1" smtClean="0"/>
              <a:t>Narrower</a:t>
            </a:r>
            <a:r>
              <a:rPr lang="nl-NL" dirty="0" smtClean="0"/>
              <a:t> </a:t>
            </a:r>
            <a:r>
              <a:rPr lang="nl-NL" dirty="0" err="1" smtClean="0"/>
              <a:t>terms</a:t>
            </a:r>
            <a:r>
              <a:rPr lang="nl-NL" dirty="0" smtClean="0"/>
              <a:t> as MeSH </a:t>
            </a:r>
            <a:r>
              <a:rPr lang="nl-NL" dirty="0" err="1" smtClean="0"/>
              <a:t>terms</a:t>
            </a:r>
            <a:r>
              <a:rPr lang="en-US" dirty="0"/>
              <a:t> </a:t>
            </a:r>
            <a:endParaRPr lang="nl-NL" dirty="0" smtClean="0"/>
          </a:p>
          <a:p>
            <a:pPr marL="457200" lvl="1" indent="0">
              <a:buNone/>
            </a:pPr>
            <a:r>
              <a:rPr lang="en-US" dirty="0"/>
              <a:t>"Peritoneal Dialysis"[Mesh</a:t>
            </a:r>
            <a:r>
              <a:rPr lang="en-US" dirty="0" smtClean="0"/>
              <a:t>]</a:t>
            </a:r>
            <a:endParaRPr lang="nl-NL" dirty="0" smtClean="0"/>
          </a:p>
          <a:p>
            <a:r>
              <a:rPr lang="nl-NL" dirty="0" smtClean="0"/>
              <a:t>Too </a:t>
            </a:r>
            <a:r>
              <a:rPr lang="nl-NL" dirty="0" err="1" smtClean="0"/>
              <a:t>broad</a:t>
            </a:r>
            <a:r>
              <a:rPr lang="nl-NL" dirty="0" smtClean="0"/>
              <a:t> </a:t>
            </a:r>
            <a:r>
              <a:rPr lang="nl-NL" dirty="0" err="1" smtClean="0"/>
              <a:t>terms</a:t>
            </a:r>
            <a:endParaRPr lang="nl-NL" dirty="0" smtClean="0"/>
          </a:p>
          <a:p>
            <a:pPr marL="457200" lvl="1" indent="0">
              <a:buNone/>
            </a:pPr>
            <a:r>
              <a:rPr lang="en-US" dirty="0" smtClean="0"/>
              <a:t>Chronic </a:t>
            </a:r>
            <a:r>
              <a:rPr lang="en-US" dirty="0"/>
              <a:t>Kidney </a:t>
            </a:r>
            <a:r>
              <a:rPr lang="en-US" dirty="0" smtClean="0"/>
              <a:t>Failure</a:t>
            </a:r>
            <a:endParaRPr lang="en-US" dirty="0"/>
          </a:p>
          <a:p>
            <a:r>
              <a:rPr lang="en-US" dirty="0"/>
              <a:t>Phrases contain words already searched </a:t>
            </a:r>
          </a:p>
          <a:p>
            <a:pPr marL="457200" lvl="1" indent="0">
              <a:buNone/>
            </a:pPr>
            <a:r>
              <a:rPr lang="en-US" dirty="0"/>
              <a:t>Home </a:t>
            </a:r>
            <a:r>
              <a:rPr lang="en-US" dirty="0" err="1"/>
              <a:t>Hemodialys</a:t>
            </a:r>
            <a:r>
              <a:rPr lang="en-US" dirty="0"/>
              <a:t>* </a:t>
            </a:r>
          </a:p>
          <a:p>
            <a:r>
              <a:rPr lang="nl-NL" dirty="0" smtClean="0"/>
              <a:t>Entry </a:t>
            </a:r>
            <a:r>
              <a:rPr lang="nl-NL" dirty="0" err="1" smtClean="0"/>
              <a:t>terms</a:t>
            </a:r>
            <a:r>
              <a:rPr lang="nl-NL" dirty="0" smtClean="0"/>
              <a:t> </a:t>
            </a:r>
            <a:r>
              <a:rPr lang="nl-NL" dirty="0" err="1" smtClean="0"/>
              <a:t>with</a:t>
            </a:r>
            <a:r>
              <a:rPr lang="nl-NL" dirty="0" smtClean="0"/>
              <a:t> </a:t>
            </a:r>
            <a:r>
              <a:rPr lang="nl-NL" dirty="0" err="1" smtClean="0"/>
              <a:t>comma’s</a:t>
            </a:r>
            <a:endParaRPr lang="nl-NL" dirty="0" smtClean="0"/>
          </a:p>
          <a:p>
            <a:pPr marL="457200" lvl="1" indent="0">
              <a:buNone/>
            </a:pPr>
            <a:r>
              <a:rPr lang="en-US" dirty="0"/>
              <a:t>Dialysis, </a:t>
            </a:r>
            <a:r>
              <a:rPr lang="en-US" dirty="0" smtClean="0"/>
              <a:t>Renal</a:t>
            </a:r>
            <a:endParaRPr lang="nl-NL" dirty="0" smtClean="0"/>
          </a:p>
        </p:txBody>
      </p:sp>
      <p:sp>
        <p:nvSpPr>
          <p:cNvPr id="4" name="Footer Placeholder 3"/>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405427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err="1" smtClean="0"/>
              <a:t>If</a:t>
            </a:r>
            <a:r>
              <a:rPr lang="nl-NL" dirty="0" smtClean="0"/>
              <a:t> </a:t>
            </a:r>
            <a:r>
              <a:rPr lang="nl-NL" dirty="0" err="1" smtClean="0"/>
              <a:t>you</a:t>
            </a:r>
            <a:r>
              <a:rPr lang="nl-NL" dirty="0" smtClean="0"/>
              <a:t> </a:t>
            </a:r>
            <a:r>
              <a:rPr lang="nl-NL" dirty="0" err="1" smtClean="0"/>
              <a:t>don’t</a:t>
            </a:r>
            <a:r>
              <a:rPr lang="nl-NL" dirty="0" smtClean="0"/>
              <a:t> </a:t>
            </a:r>
            <a:r>
              <a:rPr lang="nl-NL" dirty="0" err="1" smtClean="0"/>
              <a:t>find</a:t>
            </a:r>
            <a:r>
              <a:rPr lang="nl-NL" dirty="0" smtClean="0"/>
              <a:t> </a:t>
            </a:r>
            <a:r>
              <a:rPr lang="nl-NL" dirty="0" err="1" smtClean="0"/>
              <a:t>good</a:t>
            </a:r>
            <a:r>
              <a:rPr lang="nl-NL" dirty="0" smtClean="0"/>
              <a:t> thesaurus </a:t>
            </a:r>
            <a:r>
              <a:rPr lang="nl-NL" dirty="0" err="1" smtClean="0"/>
              <a:t>terms</a:t>
            </a:r>
            <a:endParaRPr lang="nl-NL" dirty="0"/>
          </a:p>
        </p:txBody>
      </p:sp>
      <p:sp>
        <p:nvSpPr>
          <p:cNvPr id="3" name="Content Placeholder 2"/>
          <p:cNvSpPr>
            <a:spLocks noGrp="1"/>
          </p:cNvSpPr>
          <p:nvPr>
            <p:ph idx="1"/>
          </p:nvPr>
        </p:nvSpPr>
        <p:spPr/>
        <p:txBody>
          <a:bodyPr>
            <a:normAutofit fontScale="77500" lnSpcReduction="20000"/>
          </a:bodyPr>
          <a:lstStyle/>
          <a:p>
            <a:r>
              <a:rPr lang="nl-NL" dirty="0" smtClean="0"/>
              <a:t>Split </a:t>
            </a:r>
            <a:r>
              <a:rPr lang="nl-NL" dirty="0" err="1" smtClean="0"/>
              <a:t>an</a:t>
            </a:r>
            <a:r>
              <a:rPr lang="nl-NL" dirty="0" smtClean="0"/>
              <a:t> element in </a:t>
            </a:r>
            <a:r>
              <a:rPr lang="nl-NL" dirty="0" err="1" smtClean="0"/>
              <a:t>two</a:t>
            </a:r>
            <a:r>
              <a:rPr lang="nl-NL" dirty="0" smtClean="0"/>
              <a:t> </a:t>
            </a:r>
            <a:r>
              <a:rPr lang="nl-NL" dirty="0" err="1" smtClean="0"/>
              <a:t>parts</a:t>
            </a:r>
            <a:endParaRPr lang="nl-NL" dirty="0" smtClean="0"/>
          </a:p>
          <a:p>
            <a:pPr lvl="1"/>
            <a:r>
              <a:rPr lang="nl-NL" dirty="0" err="1" smtClean="0"/>
              <a:t>Chlorhexidine</a:t>
            </a:r>
            <a:r>
              <a:rPr lang="nl-NL" dirty="0" smtClean="0"/>
              <a:t> </a:t>
            </a:r>
            <a:r>
              <a:rPr lang="nl-NL" dirty="0" err="1"/>
              <a:t>bathing</a:t>
            </a:r>
            <a:r>
              <a:rPr lang="nl-NL" dirty="0"/>
              <a:t> </a:t>
            </a:r>
            <a:endParaRPr lang="nl-NL" dirty="0" smtClean="0"/>
          </a:p>
          <a:p>
            <a:r>
              <a:rPr lang="nl-NL" dirty="0" err="1" smtClean="0"/>
              <a:t>Use</a:t>
            </a:r>
            <a:r>
              <a:rPr lang="nl-NL" dirty="0" smtClean="0"/>
              <a:t> </a:t>
            </a:r>
            <a:r>
              <a:rPr lang="nl-NL" dirty="0" err="1" smtClean="0"/>
              <a:t>pubreminer</a:t>
            </a:r>
            <a:endParaRPr lang="nl-NL" dirty="0" smtClean="0"/>
          </a:p>
          <a:p>
            <a:pPr lvl="1"/>
            <a:r>
              <a:rPr lang="en-US" dirty="0"/>
              <a:t>virtual care </a:t>
            </a:r>
            <a:endParaRPr lang="nl-NL" dirty="0" smtClean="0"/>
          </a:p>
          <a:p>
            <a:r>
              <a:rPr lang="nl-NL" dirty="0" err="1" smtClean="0"/>
              <a:t>Think</a:t>
            </a:r>
            <a:r>
              <a:rPr lang="nl-NL" dirty="0" smtClean="0"/>
              <a:t> of </a:t>
            </a:r>
            <a:r>
              <a:rPr lang="nl-NL" dirty="0" err="1" smtClean="0"/>
              <a:t>specific</a:t>
            </a:r>
            <a:r>
              <a:rPr lang="nl-NL" dirty="0" smtClean="0"/>
              <a:t> </a:t>
            </a:r>
            <a:r>
              <a:rPr lang="nl-NL" dirty="0" err="1" smtClean="0"/>
              <a:t>examples</a:t>
            </a:r>
            <a:r>
              <a:rPr lang="nl-NL" dirty="0" smtClean="0"/>
              <a:t> </a:t>
            </a:r>
            <a:r>
              <a:rPr lang="nl-NL" dirty="0" err="1" smtClean="0"/>
              <a:t>for</a:t>
            </a:r>
            <a:r>
              <a:rPr lang="nl-NL" dirty="0" smtClean="0"/>
              <a:t> a </a:t>
            </a:r>
            <a:r>
              <a:rPr lang="nl-NL" dirty="0" err="1" smtClean="0"/>
              <a:t>broad</a:t>
            </a:r>
            <a:r>
              <a:rPr lang="nl-NL" dirty="0" smtClean="0"/>
              <a:t> topic</a:t>
            </a:r>
          </a:p>
          <a:p>
            <a:pPr lvl="1"/>
            <a:r>
              <a:rPr lang="en-US" dirty="0"/>
              <a:t>Medical forensic services </a:t>
            </a:r>
            <a:endParaRPr lang="nl-NL" dirty="0" smtClean="0"/>
          </a:p>
          <a:p>
            <a:r>
              <a:rPr lang="nl-NL" dirty="0" err="1"/>
              <a:t>Truncate</a:t>
            </a:r>
            <a:r>
              <a:rPr lang="nl-NL" dirty="0"/>
              <a:t> </a:t>
            </a:r>
            <a:r>
              <a:rPr lang="nl-NL" dirty="0" err="1"/>
              <a:t>your</a:t>
            </a:r>
            <a:r>
              <a:rPr lang="nl-NL" dirty="0"/>
              <a:t> search </a:t>
            </a:r>
            <a:r>
              <a:rPr lang="nl-NL" dirty="0" err="1"/>
              <a:t>when</a:t>
            </a:r>
            <a:r>
              <a:rPr lang="nl-NL" dirty="0"/>
              <a:t> </a:t>
            </a:r>
            <a:r>
              <a:rPr lang="nl-NL" dirty="0" err="1"/>
              <a:t>searching</a:t>
            </a:r>
            <a:r>
              <a:rPr lang="nl-NL" dirty="0"/>
              <a:t> </a:t>
            </a:r>
            <a:r>
              <a:rPr lang="nl-NL" dirty="0" err="1"/>
              <a:t>PubMed</a:t>
            </a:r>
            <a:r>
              <a:rPr lang="nl-NL" dirty="0"/>
              <a:t> MeSH </a:t>
            </a:r>
            <a:r>
              <a:rPr lang="nl-NL" dirty="0" smtClean="0"/>
              <a:t>interface</a:t>
            </a:r>
          </a:p>
          <a:p>
            <a:endParaRPr lang="nl-NL" dirty="0"/>
          </a:p>
          <a:p>
            <a:pPr marL="0" indent="0">
              <a:buNone/>
            </a:pPr>
            <a:r>
              <a:rPr lang="nl-NL" dirty="0" err="1" smtClean="0"/>
              <a:t>If</a:t>
            </a:r>
            <a:r>
              <a:rPr lang="nl-NL" dirty="0" smtClean="0"/>
              <a:t> </a:t>
            </a:r>
            <a:r>
              <a:rPr lang="nl-NL" dirty="0" err="1" smtClean="0"/>
              <a:t>this</a:t>
            </a:r>
            <a:r>
              <a:rPr lang="nl-NL" dirty="0" smtClean="0"/>
              <a:t> </a:t>
            </a:r>
            <a:r>
              <a:rPr lang="nl-NL" dirty="0" err="1" smtClean="0"/>
              <a:t>all</a:t>
            </a:r>
            <a:r>
              <a:rPr lang="nl-NL" dirty="0" smtClean="0"/>
              <a:t> </a:t>
            </a:r>
            <a:r>
              <a:rPr lang="nl-NL" dirty="0" err="1" smtClean="0"/>
              <a:t>fails</a:t>
            </a:r>
            <a:r>
              <a:rPr lang="nl-NL" dirty="0" smtClean="0"/>
              <a:t>: </a:t>
            </a:r>
          </a:p>
          <a:p>
            <a:pPr marL="0" indent="0">
              <a:buNone/>
            </a:pPr>
            <a:r>
              <a:rPr lang="nl-NL" dirty="0" err="1" smtClean="0"/>
              <a:t>Use</a:t>
            </a:r>
            <a:r>
              <a:rPr lang="nl-NL" dirty="0" smtClean="0"/>
              <a:t> </a:t>
            </a:r>
            <a:r>
              <a:rPr lang="nl-NL" dirty="0" err="1" smtClean="0"/>
              <a:t>your</a:t>
            </a:r>
            <a:r>
              <a:rPr lang="nl-NL" dirty="0" smtClean="0"/>
              <a:t> </a:t>
            </a:r>
            <a:r>
              <a:rPr lang="nl-NL" dirty="0" err="1" smtClean="0"/>
              <a:t>own</a:t>
            </a:r>
            <a:r>
              <a:rPr lang="nl-NL" dirty="0" smtClean="0"/>
              <a:t> </a:t>
            </a:r>
            <a:r>
              <a:rPr lang="nl-NL" dirty="0" err="1" smtClean="0"/>
              <a:t>terms</a:t>
            </a:r>
            <a:r>
              <a:rPr lang="nl-NL" dirty="0" smtClean="0"/>
              <a:t> as </a:t>
            </a:r>
            <a:r>
              <a:rPr lang="nl-NL" dirty="0" err="1" smtClean="0"/>
              <a:t>title</a:t>
            </a:r>
            <a:r>
              <a:rPr lang="nl-NL" dirty="0" smtClean="0"/>
              <a:t> abstract </a:t>
            </a:r>
            <a:r>
              <a:rPr lang="nl-NL" dirty="0" err="1" smtClean="0"/>
              <a:t>and</a:t>
            </a:r>
            <a:r>
              <a:rPr lang="nl-NL" dirty="0" smtClean="0"/>
              <a:t> </a:t>
            </a:r>
            <a:r>
              <a:rPr lang="nl-NL" dirty="0" err="1" smtClean="0"/>
              <a:t>optimize</a:t>
            </a:r>
            <a:r>
              <a:rPr lang="nl-NL" dirty="0" smtClean="0"/>
              <a:t> later</a:t>
            </a:r>
          </a:p>
          <a:p>
            <a:pPr lvl="1"/>
            <a:r>
              <a:rPr lang="en-US" dirty="0" err="1" smtClean="0"/>
              <a:t>Bariers</a:t>
            </a:r>
            <a:endParaRPr lang="nl-NL" dirty="0"/>
          </a:p>
        </p:txBody>
      </p:sp>
      <p:sp>
        <p:nvSpPr>
          <p:cNvPr id="4" name="Footer Placeholder 3"/>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14407717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err="1" smtClean="0"/>
              <a:t>Difference</a:t>
            </a:r>
            <a:r>
              <a:rPr lang="nl-NL" dirty="0" smtClean="0"/>
              <a:t> Emtree / </a:t>
            </a:r>
            <a:r>
              <a:rPr lang="nl-NL" dirty="0" err="1" smtClean="0"/>
              <a:t>Mesh</a:t>
            </a:r>
            <a:endParaRPr lang="nl-NL" dirty="0"/>
          </a:p>
        </p:txBody>
      </p:sp>
      <p:sp>
        <p:nvSpPr>
          <p:cNvPr id="3" name="Content Placeholder 2"/>
          <p:cNvSpPr>
            <a:spLocks noGrp="1"/>
          </p:cNvSpPr>
          <p:nvPr>
            <p:ph idx="1"/>
          </p:nvPr>
        </p:nvSpPr>
        <p:spPr>
          <a:xfrm>
            <a:off x="0" y="1600200"/>
            <a:ext cx="9144000" cy="5141168"/>
          </a:xfrm>
        </p:spPr>
        <p:txBody>
          <a:bodyPr>
            <a:normAutofit fontScale="70000" lnSpcReduction="20000"/>
          </a:bodyPr>
          <a:lstStyle/>
          <a:p>
            <a:pPr marL="0" indent="0">
              <a:buNone/>
            </a:pPr>
            <a:r>
              <a:rPr lang="nl-NL" dirty="0" smtClean="0"/>
              <a:t>Emtree has: </a:t>
            </a:r>
          </a:p>
          <a:p>
            <a:r>
              <a:rPr lang="nl-NL" dirty="0"/>
              <a:t>M</a:t>
            </a:r>
            <a:r>
              <a:rPr lang="nl-NL" dirty="0" smtClean="0"/>
              <a:t>ore </a:t>
            </a:r>
            <a:r>
              <a:rPr lang="nl-NL" dirty="0" err="1" smtClean="0"/>
              <a:t>specific</a:t>
            </a:r>
            <a:r>
              <a:rPr lang="nl-NL" dirty="0" smtClean="0"/>
              <a:t> </a:t>
            </a:r>
            <a:r>
              <a:rPr lang="nl-NL" dirty="0" err="1" smtClean="0"/>
              <a:t>terms</a:t>
            </a:r>
            <a:r>
              <a:rPr lang="nl-NL" dirty="0" smtClean="0"/>
              <a:t> </a:t>
            </a:r>
            <a:r>
              <a:rPr lang="nl-NL" dirty="0"/>
              <a:t>(</a:t>
            </a:r>
            <a:r>
              <a:rPr lang="nl-NL" dirty="0" err="1"/>
              <a:t>night</a:t>
            </a:r>
            <a:r>
              <a:rPr lang="nl-NL" dirty="0"/>
              <a:t> shift </a:t>
            </a:r>
            <a:r>
              <a:rPr lang="nl-NL" dirty="0" err="1" smtClean="0"/>
              <a:t>worker</a:t>
            </a:r>
            <a:r>
              <a:rPr lang="nl-NL" dirty="0"/>
              <a:t>, </a:t>
            </a:r>
            <a:r>
              <a:rPr lang="nl-NL" dirty="0" err="1"/>
              <a:t>Elder</a:t>
            </a:r>
            <a:r>
              <a:rPr lang="nl-NL" dirty="0"/>
              <a:t> </a:t>
            </a:r>
            <a:r>
              <a:rPr lang="nl-NL" dirty="0" err="1"/>
              <a:t>Abuse</a:t>
            </a:r>
            <a:r>
              <a:rPr lang="nl-NL" dirty="0"/>
              <a:t> </a:t>
            </a:r>
            <a:r>
              <a:rPr lang="nl-NL" dirty="0" err="1"/>
              <a:t>Suspicion</a:t>
            </a:r>
            <a:r>
              <a:rPr lang="nl-NL" dirty="0"/>
              <a:t> Index)</a:t>
            </a:r>
            <a:endParaRPr lang="nl-NL" sz="1500" dirty="0" smtClean="0"/>
          </a:p>
          <a:p>
            <a:r>
              <a:rPr lang="nl-NL" dirty="0" smtClean="0"/>
              <a:t>Too </a:t>
            </a:r>
            <a:r>
              <a:rPr lang="nl-NL" dirty="0" err="1" smtClean="0"/>
              <a:t>broad</a:t>
            </a:r>
            <a:r>
              <a:rPr lang="nl-NL" dirty="0" smtClean="0"/>
              <a:t> </a:t>
            </a:r>
            <a:r>
              <a:rPr lang="nl-NL" dirty="0" err="1" smtClean="0"/>
              <a:t>alternatives</a:t>
            </a:r>
            <a:r>
              <a:rPr lang="nl-NL" dirty="0"/>
              <a:t> </a:t>
            </a:r>
            <a:r>
              <a:rPr lang="nl-NL" dirty="0" smtClean="0"/>
              <a:t>(</a:t>
            </a:r>
            <a:r>
              <a:rPr lang="en-US" dirty="0" smtClean="0"/>
              <a:t>triage</a:t>
            </a:r>
            <a:r>
              <a:rPr lang="nl-NL" dirty="0" smtClean="0"/>
              <a:t>)</a:t>
            </a:r>
            <a:endParaRPr lang="nl-NL" sz="1500" dirty="0"/>
          </a:p>
          <a:p>
            <a:r>
              <a:rPr lang="nl-NL" dirty="0" smtClean="0"/>
              <a:t>Combination </a:t>
            </a:r>
            <a:r>
              <a:rPr lang="nl-NL" dirty="0" err="1" smtClean="0"/>
              <a:t>terms</a:t>
            </a:r>
            <a:r>
              <a:rPr lang="nl-NL" dirty="0"/>
              <a:t> </a:t>
            </a:r>
            <a:r>
              <a:rPr lang="nl-NL" dirty="0" smtClean="0"/>
              <a:t>(</a:t>
            </a:r>
            <a:r>
              <a:rPr lang="en-US" dirty="0"/>
              <a:t>chronic stress</a:t>
            </a:r>
            <a:r>
              <a:rPr lang="nl-NL" dirty="0" smtClean="0"/>
              <a:t>)</a:t>
            </a:r>
            <a:endParaRPr lang="nl-NL" sz="1500" dirty="0" smtClean="0"/>
          </a:p>
          <a:p>
            <a:r>
              <a:rPr lang="nl-NL" dirty="0" smtClean="0"/>
              <a:t>Candidate </a:t>
            </a:r>
            <a:r>
              <a:rPr lang="nl-NL" dirty="0" err="1" smtClean="0"/>
              <a:t>terms</a:t>
            </a:r>
            <a:r>
              <a:rPr lang="nl-NL" dirty="0" smtClean="0"/>
              <a:t> </a:t>
            </a:r>
            <a:br>
              <a:rPr lang="nl-NL" dirty="0" smtClean="0"/>
            </a:br>
            <a:r>
              <a:rPr lang="nl-NL" dirty="0" smtClean="0"/>
              <a:t>(</a:t>
            </a:r>
            <a:r>
              <a:rPr lang="en-US" dirty="0"/>
              <a:t>cancer </a:t>
            </a:r>
            <a:r>
              <a:rPr lang="en-US" dirty="0" smtClean="0"/>
              <a:t>care/ </a:t>
            </a:r>
            <a:r>
              <a:rPr lang="en-US" dirty="0"/>
              <a:t>inpatient rehabilitation/residential aged care facility</a:t>
            </a:r>
            <a:r>
              <a:rPr lang="nl-NL" dirty="0" smtClean="0"/>
              <a:t>)</a:t>
            </a:r>
          </a:p>
          <a:p>
            <a:r>
              <a:rPr lang="nl-NL" dirty="0" err="1"/>
              <a:t>Subheadings</a:t>
            </a:r>
            <a:r>
              <a:rPr lang="nl-NL" dirty="0"/>
              <a:t> </a:t>
            </a:r>
            <a:r>
              <a:rPr lang="nl-NL" dirty="0" smtClean="0"/>
              <a:t>are harder </a:t>
            </a:r>
            <a:r>
              <a:rPr lang="nl-NL" dirty="0" err="1"/>
              <a:t>to</a:t>
            </a:r>
            <a:r>
              <a:rPr lang="nl-NL" dirty="0"/>
              <a:t> </a:t>
            </a:r>
            <a:r>
              <a:rPr lang="nl-NL" dirty="0" err="1" smtClean="0"/>
              <a:t>find</a:t>
            </a:r>
            <a:endParaRPr lang="nl-NL" dirty="0" smtClean="0"/>
          </a:p>
          <a:p>
            <a:pPr marL="0" indent="0">
              <a:buNone/>
            </a:pPr>
            <a:r>
              <a:rPr lang="nl-NL" dirty="0" smtClean="0"/>
              <a:t>MeSH has</a:t>
            </a:r>
            <a:r>
              <a:rPr lang="nl-NL" dirty="0"/>
              <a:t>: </a:t>
            </a:r>
          </a:p>
          <a:p>
            <a:r>
              <a:rPr lang="nl-NL" dirty="0" err="1" smtClean="0"/>
              <a:t>Sometimes</a:t>
            </a:r>
            <a:r>
              <a:rPr lang="nl-NL" dirty="0" smtClean="0"/>
              <a:t> more </a:t>
            </a:r>
            <a:r>
              <a:rPr lang="nl-NL" dirty="0" err="1" smtClean="0"/>
              <a:t>specific</a:t>
            </a:r>
            <a:r>
              <a:rPr lang="nl-NL" dirty="0" smtClean="0"/>
              <a:t> </a:t>
            </a:r>
            <a:r>
              <a:rPr lang="nl-NL" dirty="0" err="1" smtClean="0"/>
              <a:t>terms</a:t>
            </a:r>
            <a:r>
              <a:rPr lang="nl-NL" dirty="0"/>
              <a:t> (</a:t>
            </a:r>
            <a:r>
              <a:rPr lang="nl-NL" dirty="0" err="1"/>
              <a:t>Malocclusion</a:t>
            </a:r>
            <a:r>
              <a:rPr lang="nl-NL" dirty="0"/>
              <a:t>, </a:t>
            </a:r>
            <a:r>
              <a:rPr lang="nl-NL" dirty="0" err="1"/>
              <a:t>Angle</a:t>
            </a:r>
            <a:r>
              <a:rPr lang="nl-NL" dirty="0"/>
              <a:t> Class III)</a:t>
            </a:r>
            <a:endParaRPr lang="nl-NL" dirty="0" smtClean="0"/>
          </a:p>
          <a:p>
            <a:r>
              <a:rPr lang="nl-NL" dirty="0" err="1" smtClean="0"/>
              <a:t>Pharmacological</a:t>
            </a:r>
            <a:r>
              <a:rPr lang="nl-NL" dirty="0" smtClean="0"/>
              <a:t> </a:t>
            </a:r>
            <a:r>
              <a:rPr lang="nl-NL" dirty="0"/>
              <a:t>action (Anti-</a:t>
            </a:r>
            <a:r>
              <a:rPr lang="nl-NL" dirty="0" err="1"/>
              <a:t>Bacterial</a:t>
            </a:r>
            <a:r>
              <a:rPr lang="nl-NL" dirty="0"/>
              <a:t> </a:t>
            </a:r>
            <a:r>
              <a:rPr lang="nl-NL" dirty="0" err="1"/>
              <a:t>Agents</a:t>
            </a:r>
            <a:r>
              <a:rPr lang="nl-NL" dirty="0"/>
              <a:t>)</a:t>
            </a:r>
            <a:endParaRPr lang="nl-NL" dirty="0" smtClean="0"/>
          </a:p>
          <a:p>
            <a:r>
              <a:rPr lang="nl-NL" dirty="0" err="1" smtClean="0"/>
              <a:t>Supplementary</a:t>
            </a:r>
            <a:r>
              <a:rPr lang="nl-NL" dirty="0" smtClean="0"/>
              <a:t> </a:t>
            </a:r>
            <a:r>
              <a:rPr lang="nl-NL" dirty="0" err="1" smtClean="0"/>
              <a:t>concepts</a:t>
            </a:r>
            <a:endParaRPr lang="nl-NL" dirty="0" smtClean="0"/>
          </a:p>
          <a:p>
            <a:r>
              <a:rPr lang="nl-NL" dirty="0" err="1" smtClean="0"/>
              <a:t>Previous</a:t>
            </a:r>
            <a:r>
              <a:rPr lang="nl-NL" dirty="0" smtClean="0"/>
              <a:t> </a:t>
            </a:r>
            <a:r>
              <a:rPr lang="nl-NL" dirty="0" err="1"/>
              <a:t>indexing</a:t>
            </a:r>
            <a:r>
              <a:rPr lang="nl-NL" dirty="0"/>
              <a:t> (Electronic Nicotine Delivery Systems)</a:t>
            </a:r>
          </a:p>
          <a:p>
            <a:r>
              <a:rPr lang="nl-NL" dirty="0" err="1" smtClean="0"/>
              <a:t>Related</a:t>
            </a:r>
            <a:r>
              <a:rPr lang="nl-NL" dirty="0" smtClean="0"/>
              <a:t> </a:t>
            </a:r>
            <a:r>
              <a:rPr lang="nl-NL" dirty="0" err="1" smtClean="0"/>
              <a:t>terms</a:t>
            </a:r>
            <a:r>
              <a:rPr lang="nl-NL" dirty="0"/>
              <a:t> (</a:t>
            </a:r>
            <a:r>
              <a:rPr lang="nl-NL" dirty="0" err="1"/>
              <a:t>Domestic</a:t>
            </a:r>
            <a:r>
              <a:rPr lang="nl-NL" dirty="0"/>
              <a:t> </a:t>
            </a:r>
            <a:r>
              <a:rPr lang="nl-NL" dirty="0" err="1"/>
              <a:t>Violence</a:t>
            </a:r>
            <a:r>
              <a:rPr lang="nl-NL" dirty="0"/>
              <a:t>)</a:t>
            </a:r>
            <a:endParaRPr lang="nl-NL" dirty="0" smtClean="0"/>
          </a:p>
          <a:p>
            <a:r>
              <a:rPr lang="nl-NL" dirty="0" smtClean="0"/>
              <a:t>Scope </a:t>
            </a:r>
            <a:r>
              <a:rPr lang="nl-NL" dirty="0" err="1" smtClean="0"/>
              <a:t>notes</a:t>
            </a:r>
            <a:endParaRPr lang="nl-NL" dirty="0" smtClean="0"/>
          </a:p>
          <a:p>
            <a:endParaRPr lang="nl-NL" dirty="0" smtClean="0"/>
          </a:p>
          <a:p>
            <a:endParaRPr lang="nl-NL" dirty="0"/>
          </a:p>
        </p:txBody>
      </p:sp>
      <p:sp>
        <p:nvSpPr>
          <p:cNvPr id="4" name="Footer Placeholder 3"/>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123196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Agenda</a:t>
            </a:r>
            <a:endParaRPr lang="en-US" dirty="0"/>
          </a:p>
        </p:txBody>
      </p:sp>
      <p:sp>
        <p:nvSpPr>
          <p:cNvPr id="3" name="Content Placeholder 2"/>
          <p:cNvSpPr>
            <a:spLocks noGrp="1"/>
          </p:cNvSpPr>
          <p:nvPr>
            <p:ph idx="1"/>
          </p:nvPr>
        </p:nvSpPr>
        <p:spPr>
          <a:xfrm>
            <a:off x="457200" y="1600200"/>
            <a:ext cx="8229600" cy="4781128"/>
          </a:xfrm>
        </p:spPr>
        <p:txBody>
          <a:bodyPr>
            <a:normAutofit fontScale="92500" lnSpcReduction="10000"/>
          </a:bodyPr>
          <a:lstStyle/>
          <a:p>
            <a:r>
              <a:rPr lang="nl-NL" dirty="0" err="1" smtClean="0">
                <a:solidFill>
                  <a:schemeClr val="bg1">
                    <a:lumMod val="75000"/>
                  </a:schemeClr>
                </a:solidFill>
              </a:rPr>
              <a:t>Analyzing</a:t>
            </a:r>
            <a:r>
              <a:rPr lang="nl-NL" dirty="0" smtClean="0">
                <a:solidFill>
                  <a:schemeClr val="bg1">
                    <a:lumMod val="75000"/>
                  </a:schemeClr>
                </a:solidFill>
              </a:rPr>
              <a:t> research question (</a:t>
            </a:r>
            <a:r>
              <a:rPr lang="nl-NL" dirty="0" err="1" smtClean="0">
                <a:solidFill>
                  <a:schemeClr val="bg1">
                    <a:lumMod val="75000"/>
                  </a:schemeClr>
                </a:solidFill>
              </a:rPr>
              <a:t>elements</a:t>
            </a:r>
            <a:r>
              <a:rPr lang="nl-NL" dirty="0" smtClean="0">
                <a:solidFill>
                  <a:schemeClr val="bg1">
                    <a:lumMod val="75000"/>
                  </a:schemeClr>
                </a:solidFill>
              </a:rPr>
              <a:t>)</a:t>
            </a:r>
          </a:p>
          <a:p>
            <a:r>
              <a:rPr lang="nl-NL" dirty="0" err="1" smtClean="0">
                <a:solidFill>
                  <a:schemeClr val="bg1">
                    <a:lumMod val="75000"/>
                  </a:schemeClr>
                </a:solidFill>
              </a:rPr>
              <a:t>Finding</a:t>
            </a:r>
            <a:r>
              <a:rPr lang="nl-NL" dirty="0" smtClean="0">
                <a:solidFill>
                  <a:schemeClr val="bg1">
                    <a:lumMod val="75000"/>
                  </a:schemeClr>
                </a:solidFill>
              </a:rPr>
              <a:t> search </a:t>
            </a:r>
            <a:r>
              <a:rPr lang="nl-NL" dirty="0" err="1" smtClean="0">
                <a:solidFill>
                  <a:schemeClr val="bg1">
                    <a:lumMod val="75000"/>
                  </a:schemeClr>
                </a:solidFill>
              </a:rPr>
              <a:t>terms</a:t>
            </a:r>
            <a:endParaRPr lang="nl-NL" dirty="0" smtClean="0">
              <a:solidFill>
                <a:schemeClr val="bg1">
                  <a:lumMod val="75000"/>
                </a:schemeClr>
              </a:solidFill>
            </a:endParaRPr>
          </a:p>
          <a:p>
            <a:r>
              <a:rPr lang="nl-NL" dirty="0" smtClean="0"/>
              <a:t>Database </a:t>
            </a:r>
            <a:r>
              <a:rPr lang="nl-NL" dirty="0" err="1" smtClean="0"/>
              <a:t>and</a:t>
            </a:r>
            <a:r>
              <a:rPr lang="nl-NL" dirty="0" smtClean="0"/>
              <a:t> interface </a:t>
            </a:r>
            <a:r>
              <a:rPr lang="nl-NL" dirty="0" err="1" smtClean="0"/>
              <a:t>choice</a:t>
            </a:r>
            <a:endParaRPr lang="nl-NL" dirty="0" smtClean="0"/>
          </a:p>
          <a:p>
            <a:r>
              <a:rPr lang="nl-NL" dirty="0" err="1" smtClean="0">
                <a:solidFill>
                  <a:schemeClr val="bg1">
                    <a:lumMod val="75000"/>
                  </a:schemeClr>
                </a:solidFill>
              </a:rPr>
              <a:t>Creating</a:t>
            </a:r>
            <a:r>
              <a:rPr lang="nl-NL" dirty="0" smtClean="0">
                <a:solidFill>
                  <a:schemeClr val="bg1">
                    <a:lumMod val="75000"/>
                  </a:schemeClr>
                </a:solidFill>
              </a:rPr>
              <a:t> a basic search </a:t>
            </a:r>
            <a:r>
              <a:rPr lang="nl-NL" dirty="0" err="1" smtClean="0">
                <a:solidFill>
                  <a:schemeClr val="bg1">
                    <a:lumMod val="75000"/>
                  </a:schemeClr>
                </a:solidFill>
              </a:rPr>
              <a:t>strategy</a:t>
            </a:r>
            <a:endParaRPr lang="nl-NL" dirty="0" smtClean="0">
              <a:solidFill>
                <a:schemeClr val="bg1">
                  <a:lumMod val="75000"/>
                </a:schemeClr>
              </a:solidFill>
            </a:endParaRPr>
          </a:p>
          <a:p>
            <a:r>
              <a:rPr lang="nl-NL" dirty="0" err="1" smtClean="0">
                <a:solidFill>
                  <a:schemeClr val="bg1">
                    <a:lumMod val="75000"/>
                  </a:schemeClr>
                </a:solidFill>
              </a:rPr>
              <a:t>Working</a:t>
            </a:r>
            <a:r>
              <a:rPr lang="nl-NL" dirty="0" smtClean="0">
                <a:solidFill>
                  <a:schemeClr val="bg1">
                    <a:lumMod val="75000"/>
                  </a:schemeClr>
                </a:solidFill>
              </a:rPr>
              <a:t> </a:t>
            </a:r>
            <a:r>
              <a:rPr lang="nl-NL" dirty="0" err="1" smtClean="0">
                <a:solidFill>
                  <a:schemeClr val="bg1">
                    <a:lumMod val="75000"/>
                  </a:schemeClr>
                </a:solidFill>
              </a:rPr>
              <a:t>with</a:t>
            </a:r>
            <a:r>
              <a:rPr lang="nl-NL" dirty="0" smtClean="0">
                <a:solidFill>
                  <a:schemeClr val="bg1">
                    <a:lumMod val="75000"/>
                  </a:schemeClr>
                </a:solidFill>
              </a:rPr>
              <a:t> long </a:t>
            </a:r>
            <a:r>
              <a:rPr lang="nl-NL" dirty="0" err="1" smtClean="0">
                <a:solidFill>
                  <a:schemeClr val="bg1">
                    <a:lumMod val="75000"/>
                  </a:schemeClr>
                </a:solidFill>
              </a:rPr>
              <a:t>lists</a:t>
            </a:r>
            <a:r>
              <a:rPr lang="nl-NL" dirty="0" smtClean="0">
                <a:solidFill>
                  <a:schemeClr val="bg1">
                    <a:lumMod val="75000"/>
                  </a:schemeClr>
                </a:solidFill>
              </a:rPr>
              <a:t> of </a:t>
            </a:r>
            <a:r>
              <a:rPr lang="nl-NL" dirty="0" err="1" smtClean="0">
                <a:solidFill>
                  <a:schemeClr val="bg1">
                    <a:lumMod val="75000"/>
                  </a:schemeClr>
                </a:solidFill>
              </a:rPr>
              <a:t>terms</a:t>
            </a:r>
            <a:endParaRPr lang="nl-NL" dirty="0" smtClean="0">
              <a:solidFill>
                <a:schemeClr val="bg1">
                  <a:lumMod val="75000"/>
                </a:schemeClr>
              </a:solidFill>
            </a:endParaRPr>
          </a:p>
          <a:p>
            <a:r>
              <a:rPr lang="nl-NL" dirty="0" err="1" smtClean="0">
                <a:solidFill>
                  <a:schemeClr val="bg1">
                    <a:lumMod val="75000"/>
                  </a:schemeClr>
                </a:solidFill>
              </a:rPr>
              <a:t>Finding</a:t>
            </a:r>
            <a:r>
              <a:rPr lang="nl-NL" dirty="0" smtClean="0">
                <a:solidFill>
                  <a:schemeClr val="bg1">
                    <a:lumMod val="75000"/>
                  </a:schemeClr>
                </a:solidFill>
              </a:rPr>
              <a:t> mistakes</a:t>
            </a:r>
            <a:endParaRPr lang="nl-NL" dirty="0">
              <a:solidFill>
                <a:schemeClr val="bg1">
                  <a:lumMod val="75000"/>
                </a:schemeClr>
              </a:solidFill>
            </a:endParaRPr>
          </a:p>
          <a:p>
            <a:r>
              <a:rPr lang="nl-NL" dirty="0" smtClean="0">
                <a:solidFill>
                  <a:schemeClr val="bg1">
                    <a:lumMod val="75000"/>
                  </a:schemeClr>
                </a:solidFill>
              </a:rPr>
              <a:t>Optimizing a search </a:t>
            </a:r>
            <a:r>
              <a:rPr lang="nl-NL" dirty="0" err="1" smtClean="0">
                <a:solidFill>
                  <a:schemeClr val="bg1">
                    <a:lumMod val="75000"/>
                  </a:schemeClr>
                </a:solidFill>
              </a:rPr>
              <a:t>strategy</a:t>
            </a:r>
            <a:endParaRPr lang="nl-NL" dirty="0" smtClean="0">
              <a:solidFill>
                <a:schemeClr val="bg1">
                  <a:lumMod val="75000"/>
                </a:schemeClr>
              </a:solidFill>
            </a:endParaRPr>
          </a:p>
          <a:p>
            <a:r>
              <a:rPr lang="nl-NL" dirty="0" smtClean="0">
                <a:solidFill>
                  <a:schemeClr val="bg1">
                    <a:lumMod val="75000"/>
                  </a:schemeClr>
                </a:solidFill>
              </a:rPr>
              <a:t>Translating </a:t>
            </a:r>
            <a:r>
              <a:rPr lang="nl-NL" dirty="0" err="1" smtClean="0">
                <a:solidFill>
                  <a:schemeClr val="bg1">
                    <a:lumMod val="75000"/>
                  </a:schemeClr>
                </a:solidFill>
              </a:rPr>
              <a:t>queries</a:t>
            </a:r>
            <a:r>
              <a:rPr lang="nl-NL" dirty="0" smtClean="0">
                <a:solidFill>
                  <a:schemeClr val="bg1">
                    <a:lumMod val="75000"/>
                  </a:schemeClr>
                </a:solidFill>
              </a:rPr>
              <a:t> </a:t>
            </a:r>
            <a:r>
              <a:rPr lang="nl-NL" dirty="0" err="1" smtClean="0">
                <a:solidFill>
                  <a:schemeClr val="bg1">
                    <a:lumMod val="75000"/>
                  </a:schemeClr>
                </a:solidFill>
              </a:rPr>
              <a:t>between</a:t>
            </a:r>
            <a:r>
              <a:rPr lang="nl-NL" dirty="0" smtClean="0">
                <a:solidFill>
                  <a:schemeClr val="bg1">
                    <a:lumMod val="75000"/>
                  </a:schemeClr>
                </a:solidFill>
              </a:rPr>
              <a:t> databases</a:t>
            </a:r>
          </a:p>
          <a:p>
            <a:r>
              <a:rPr lang="nl-NL" dirty="0" smtClean="0">
                <a:solidFill>
                  <a:schemeClr val="bg1">
                    <a:lumMod val="75000"/>
                  </a:schemeClr>
                </a:solidFill>
              </a:rPr>
              <a:t>Evaluation</a:t>
            </a:r>
          </a:p>
          <a:p>
            <a:endParaRPr lang="nl-NL" dirty="0" smtClean="0">
              <a:solidFill>
                <a:schemeClr val="bg1">
                  <a:lumMod val="75000"/>
                </a:schemeClr>
              </a:solidFill>
            </a:endParaRPr>
          </a:p>
        </p:txBody>
      </p:sp>
      <p:sp>
        <p:nvSpPr>
          <p:cNvPr id="4" name="Footer Placeholder 3"/>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30307232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Databases / interface </a:t>
            </a:r>
            <a:r>
              <a:rPr lang="nl-NL" dirty="0" err="1" smtClean="0"/>
              <a:t>choice</a:t>
            </a:r>
            <a:endParaRPr lang="nl-NL" dirty="0"/>
          </a:p>
        </p:txBody>
      </p:sp>
      <p:sp>
        <p:nvSpPr>
          <p:cNvPr id="3" name="Content Placeholder 2"/>
          <p:cNvSpPr>
            <a:spLocks noGrp="1"/>
          </p:cNvSpPr>
          <p:nvPr>
            <p:ph idx="1"/>
          </p:nvPr>
        </p:nvSpPr>
        <p:spPr>
          <a:xfrm>
            <a:off x="457200" y="1600200"/>
            <a:ext cx="8579296" cy="5257800"/>
          </a:xfrm>
        </p:spPr>
        <p:txBody>
          <a:bodyPr>
            <a:normAutofit lnSpcReduction="10000"/>
          </a:bodyPr>
          <a:lstStyle/>
          <a:p>
            <a:pPr marL="0" indent="0">
              <a:buNone/>
            </a:pPr>
            <a:r>
              <a:rPr lang="nl-NL" dirty="0" err="1" smtClean="0"/>
              <a:t>What’s</a:t>
            </a:r>
            <a:r>
              <a:rPr lang="nl-NL" dirty="0" smtClean="0"/>
              <a:t> </a:t>
            </a:r>
            <a:r>
              <a:rPr lang="nl-NL" dirty="0" err="1" smtClean="0"/>
              <a:t>your</a:t>
            </a:r>
            <a:r>
              <a:rPr lang="nl-NL" dirty="0" smtClean="0"/>
              <a:t> </a:t>
            </a:r>
            <a:r>
              <a:rPr lang="nl-NL" dirty="0" err="1" smtClean="0"/>
              <a:t>favorite</a:t>
            </a:r>
            <a:r>
              <a:rPr lang="nl-NL" dirty="0" smtClean="0"/>
              <a:t> database / interface </a:t>
            </a:r>
            <a:r>
              <a:rPr lang="nl-NL" dirty="0" err="1" smtClean="0"/>
              <a:t>to</a:t>
            </a:r>
            <a:r>
              <a:rPr lang="nl-NL" dirty="0" smtClean="0"/>
              <a:t> start?</a:t>
            </a:r>
          </a:p>
          <a:p>
            <a:pPr marL="0" indent="0">
              <a:buNone/>
            </a:pPr>
            <a:r>
              <a:rPr lang="nl-NL" dirty="0" err="1" smtClean="0"/>
              <a:t>Why</a:t>
            </a:r>
            <a:r>
              <a:rPr lang="nl-NL" dirty="0" smtClean="0"/>
              <a:t>?</a:t>
            </a:r>
          </a:p>
          <a:p>
            <a:pPr marL="0" indent="0">
              <a:buNone/>
            </a:pPr>
            <a:r>
              <a:rPr lang="nl-NL" i="1" dirty="0" smtClean="0"/>
              <a:t>	Menti.com</a:t>
            </a:r>
          </a:p>
          <a:p>
            <a:pPr marL="0" indent="0">
              <a:buNone/>
            </a:pPr>
            <a:r>
              <a:rPr lang="nl-NL" dirty="0" err="1" smtClean="0"/>
              <a:t>Advice</a:t>
            </a:r>
            <a:r>
              <a:rPr lang="nl-NL" dirty="0" smtClean="0"/>
              <a:t>: </a:t>
            </a:r>
          </a:p>
          <a:p>
            <a:pPr marL="514350" indent="-514350">
              <a:buAutoNum type="arabicPeriod"/>
            </a:pPr>
            <a:r>
              <a:rPr lang="nl-NL" dirty="0" smtClean="0"/>
              <a:t>Embase.com</a:t>
            </a:r>
          </a:p>
          <a:p>
            <a:pPr marL="514350" indent="-514350">
              <a:buAutoNum type="arabicPeriod"/>
            </a:pPr>
            <a:r>
              <a:rPr lang="nl-NL" dirty="0" smtClean="0"/>
              <a:t>Embase </a:t>
            </a:r>
            <a:r>
              <a:rPr lang="nl-NL" dirty="0" err="1" smtClean="0"/>
              <a:t>Ovid</a:t>
            </a:r>
            <a:endParaRPr lang="nl-NL" dirty="0" smtClean="0"/>
          </a:p>
          <a:p>
            <a:pPr marL="514350" indent="-514350">
              <a:buAutoNum type="arabicPeriod"/>
            </a:pPr>
            <a:r>
              <a:rPr lang="nl-NL" dirty="0" err="1" smtClean="0"/>
              <a:t>Medline</a:t>
            </a:r>
            <a:r>
              <a:rPr lang="nl-NL" dirty="0" smtClean="0"/>
              <a:t> </a:t>
            </a:r>
            <a:r>
              <a:rPr lang="nl-NL" dirty="0" err="1" smtClean="0"/>
              <a:t>Ovid</a:t>
            </a:r>
            <a:endParaRPr lang="nl-NL" dirty="0" smtClean="0"/>
          </a:p>
          <a:p>
            <a:pPr marL="514350" indent="-514350">
              <a:buAutoNum type="arabicPeriod"/>
            </a:pPr>
            <a:r>
              <a:rPr lang="nl-NL" dirty="0" err="1" smtClean="0"/>
              <a:t>Medline</a:t>
            </a:r>
            <a:r>
              <a:rPr lang="nl-NL" dirty="0" smtClean="0"/>
              <a:t> EBSCO/</a:t>
            </a:r>
            <a:r>
              <a:rPr lang="nl-NL" dirty="0" err="1" smtClean="0"/>
              <a:t>ProQuest</a:t>
            </a:r>
            <a:endParaRPr lang="nl-NL" dirty="0" smtClean="0"/>
          </a:p>
          <a:p>
            <a:pPr marL="514350" indent="-514350">
              <a:buAutoNum type="arabicPeriod"/>
            </a:pPr>
            <a:r>
              <a:rPr lang="nl-NL" dirty="0" err="1" smtClean="0"/>
              <a:t>PubMed</a:t>
            </a:r>
            <a:endParaRPr lang="nl-NL" dirty="0"/>
          </a:p>
        </p:txBody>
      </p:sp>
      <p:sp>
        <p:nvSpPr>
          <p:cNvPr id="4" name="Footer Placeholder 3"/>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5157789"/>
              </p:ext>
            </p:extLst>
          </p:nvPr>
        </p:nvGraphicFramePr>
        <p:xfrm>
          <a:off x="5821134" y="3650332"/>
          <a:ext cx="3215362" cy="1866900"/>
        </p:xfrm>
        <a:graphic>
          <a:graphicData uri="http://schemas.openxmlformats.org/drawingml/2006/table">
            <a:tbl>
              <a:tblPr>
                <a:tableStyleId>{5C22544A-7EE6-4342-B048-85BDC9FD1C3A}</a:tableStyleId>
              </a:tblPr>
              <a:tblGrid>
                <a:gridCol w="2207250"/>
                <a:gridCol w="1008112"/>
              </a:tblGrid>
              <a:tr h="190500">
                <a:tc>
                  <a:txBody>
                    <a:bodyPr/>
                    <a:lstStyle/>
                    <a:p>
                      <a:pPr algn="l" fontAlgn="b"/>
                      <a:r>
                        <a:rPr lang="nl-NL" sz="3000" u="none" strike="noStrike" dirty="0" err="1" smtClean="0">
                          <a:effectLst/>
                        </a:rPr>
                        <a:t>Ovid</a:t>
                      </a:r>
                      <a:r>
                        <a:rPr lang="nl-NL" sz="3000" u="none" strike="noStrike" baseline="0" dirty="0" smtClean="0">
                          <a:effectLst/>
                        </a:rPr>
                        <a:t> </a:t>
                      </a:r>
                      <a:endParaRPr lang="nl-NL" sz="3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l" fontAlgn="b"/>
                      <a:r>
                        <a:rPr lang="nl-NL" sz="3000" u="none" strike="noStrike" dirty="0" smtClean="0">
                          <a:effectLst/>
                        </a:rPr>
                        <a:t> 11</a:t>
                      </a:r>
                      <a:endParaRPr lang="nl-NL" sz="3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l" fontAlgn="b"/>
                      <a:r>
                        <a:rPr lang="nl-NL" sz="3000" u="none" strike="noStrike" dirty="0" err="1" smtClean="0">
                          <a:effectLst/>
                        </a:rPr>
                        <a:t>PubMed</a:t>
                      </a:r>
                      <a:r>
                        <a:rPr lang="nl-NL" sz="3000" u="none" strike="noStrike" baseline="0" dirty="0" smtClean="0">
                          <a:effectLst/>
                        </a:rPr>
                        <a:t> </a:t>
                      </a:r>
                      <a:endParaRPr lang="nl-NL" sz="3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l" fontAlgn="b"/>
                      <a:r>
                        <a:rPr lang="nl-NL" sz="3000" u="none" strike="noStrike" dirty="0" smtClean="0">
                          <a:effectLst/>
                        </a:rPr>
                        <a:t> 3</a:t>
                      </a:r>
                      <a:endParaRPr lang="nl-NL" sz="3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l-NL" sz="3000" u="none" strike="noStrike" dirty="0" smtClean="0">
                          <a:effectLst/>
                        </a:rPr>
                        <a:t>Embase.com</a:t>
                      </a:r>
                    </a:p>
                  </a:txBody>
                  <a:tcPr marL="9525" marR="9525" marT="9525" marB="0" anchor="b">
                    <a:noFill/>
                  </a:tcPr>
                </a:tc>
                <a:tc>
                  <a:txBody>
                    <a:bodyPr/>
                    <a:lstStyle/>
                    <a:p>
                      <a:pPr algn="l" fontAlgn="b"/>
                      <a:r>
                        <a:rPr lang="nl-NL" sz="3000" u="none" strike="noStrike" dirty="0" smtClean="0">
                          <a:effectLst/>
                        </a:rPr>
                        <a:t> 1</a:t>
                      </a:r>
                      <a:endParaRPr lang="nl-NL" sz="3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l" fontAlgn="b"/>
                      <a:r>
                        <a:rPr lang="nl-NL" sz="3000" b="0" i="0" u="none" strike="noStrike" dirty="0" err="1" smtClean="0">
                          <a:solidFill>
                            <a:srgbClr val="000000"/>
                          </a:solidFill>
                          <a:effectLst/>
                          <a:latin typeface="Calibri" panose="020F0502020204030204" pitchFamily="34" charset="0"/>
                        </a:rPr>
                        <a:t>Unknown</a:t>
                      </a:r>
                      <a:endParaRPr lang="nl-NL" sz="3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l" fontAlgn="b"/>
                      <a:r>
                        <a:rPr lang="nl-NL" sz="3000" u="none" strike="noStrike" dirty="0" smtClean="0">
                          <a:effectLst/>
                        </a:rPr>
                        <a:t> </a:t>
                      </a:r>
                      <a:r>
                        <a:rPr lang="nl-NL" sz="3000" b="0" i="0" u="none" strike="noStrike" dirty="0" smtClean="0">
                          <a:solidFill>
                            <a:srgbClr val="000000"/>
                          </a:solidFill>
                          <a:effectLst/>
                          <a:latin typeface="Calibri" panose="020F0502020204030204" pitchFamily="34" charset="0"/>
                        </a:rPr>
                        <a:t>3</a:t>
                      </a:r>
                      <a:endParaRPr lang="nl-NL" sz="3000" b="0" i="0" u="none" strike="noStrike" dirty="0">
                        <a:solidFill>
                          <a:srgbClr val="000000"/>
                        </a:solidFill>
                        <a:effectLst/>
                        <a:latin typeface="Calibri" panose="020F0502020204030204" pitchFamily="34" charset="0"/>
                      </a:endParaRPr>
                    </a:p>
                  </a:txBody>
                  <a:tcPr marL="9525" marR="9525" marT="9525" marB="0" anchor="b">
                    <a:noFill/>
                  </a:tcPr>
                </a:tc>
              </a:tr>
            </a:tbl>
          </a:graphicData>
        </a:graphic>
      </p:graphicFrame>
    </p:spTree>
    <p:extLst>
      <p:ext uri="{BB962C8B-B14F-4D97-AF65-F5344CB8AC3E}">
        <p14:creationId xmlns:p14="http://schemas.microsoft.com/office/powerpoint/2010/main" val="101283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Agenda</a:t>
            </a:r>
            <a:endParaRPr lang="en-US" dirty="0"/>
          </a:p>
        </p:txBody>
      </p:sp>
      <p:sp>
        <p:nvSpPr>
          <p:cNvPr id="3" name="Content Placeholder 2"/>
          <p:cNvSpPr>
            <a:spLocks noGrp="1"/>
          </p:cNvSpPr>
          <p:nvPr>
            <p:ph idx="1"/>
          </p:nvPr>
        </p:nvSpPr>
        <p:spPr>
          <a:xfrm>
            <a:off x="457200" y="1600200"/>
            <a:ext cx="8229600" cy="4781128"/>
          </a:xfrm>
        </p:spPr>
        <p:txBody>
          <a:bodyPr>
            <a:normAutofit fontScale="92500" lnSpcReduction="10000"/>
          </a:bodyPr>
          <a:lstStyle/>
          <a:p>
            <a:r>
              <a:rPr lang="nl-NL" dirty="0" err="1" smtClean="0">
                <a:solidFill>
                  <a:schemeClr val="bg1">
                    <a:lumMod val="75000"/>
                  </a:schemeClr>
                </a:solidFill>
              </a:rPr>
              <a:t>Analyzing</a:t>
            </a:r>
            <a:r>
              <a:rPr lang="nl-NL" dirty="0" smtClean="0">
                <a:solidFill>
                  <a:schemeClr val="bg1">
                    <a:lumMod val="75000"/>
                  </a:schemeClr>
                </a:solidFill>
              </a:rPr>
              <a:t> research question (</a:t>
            </a:r>
            <a:r>
              <a:rPr lang="nl-NL" dirty="0" err="1" smtClean="0">
                <a:solidFill>
                  <a:schemeClr val="bg1">
                    <a:lumMod val="75000"/>
                  </a:schemeClr>
                </a:solidFill>
              </a:rPr>
              <a:t>elements</a:t>
            </a:r>
            <a:r>
              <a:rPr lang="nl-NL" dirty="0" smtClean="0">
                <a:solidFill>
                  <a:schemeClr val="bg1">
                    <a:lumMod val="75000"/>
                  </a:schemeClr>
                </a:solidFill>
              </a:rPr>
              <a:t>)</a:t>
            </a:r>
          </a:p>
          <a:p>
            <a:r>
              <a:rPr lang="nl-NL" dirty="0" err="1" smtClean="0">
                <a:solidFill>
                  <a:schemeClr val="bg1">
                    <a:lumMod val="75000"/>
                  </a:schemeClr>
                </a:solidFill>
              </a:rPr>
              <a:t>Finding</a:t>
            </a:r>
            <a:r>
              <a:rPr lang="nl-NL" dirty="0" smtClean="0">
                <a:solidFill>
                  <a:schemeClr val="bg1">
                    <a:lumMod val="75000"/>
                  </a:schemeClr>
                </a:solidFill>
              </a:rPr>
              <a:t> search </a:t>
            </a:r>
            <a:r>
              <a:rPr lang="nl-NL" dirty="0" err="1" smtClean="0">
                <a:solidFill>
                  <a:schemeClr val="bg1">
                    <a:lumMod val="75000"/>
                  </a:schemeClr>
                </a:solidFill>
              </a:rPr>
              <a:t>terms</a:t>
            </a:r>
            <a:endParaRPr lang="nl-NL" dirty="0" smtClean="0">
              <a:solidFill>
                <a:schemeClr val="bg1">
                  <a:lumMod val="75000"/>
                </a:schemeClr>
              </a:solidFill>
            </a:endParaRPr>
          </a:p>
          <a:p>
            <a:r>
              <a:rPr lang="nl-NL" dirty="0" smtClean="0">
                <a:solidFill>
                  <a:schemeClr val="bg1">
                    <a:lumMod val="75000"/>
                  </a:schemeClr>
                </a:solidFill>
              </a:rPr>
              <a:t>Database </a:t>
            </a:r>
            <a:r>
              <a:rPr lang="nl-NL" dirty="0" err="1" smtClean="0">
                <a:solidFill>
                  <a:schemeClr val="bg1">
                    <a:lumMod val="75000"/>
                  </a:schemeClr>
                </a:solidFill>
              </a:rPr>
              <a:t>and</a:t>
            </a:r>
            <a:r>
              <a:rPr lang="nl-NL" dirty="0" smtClean="0">
                <a:solidFill>
                  <a:schemeClr val="bg1">
                    <a:lumMod val="75000"/>
                  </a:schemeClr>
                </a:solidFill>
              </a:rPr>
              <a:t> interface </a:t>
            </a:r>
            <a:r>
              <a:rPr lang="nl-NL" dirty="0" err="1" smtClean="0">
                <a:solidFill>
                  <a:schemeClr val="bg1">
                    <a:lumMod val="75000"/>
                  </a:schemeClr>
                </a:solidFill>
              </a:rPr>
              <a:t>choice</a:t>
            </a:r>
            <a:endParaRPr lang="nl-NL" dirty="0" smtClean="0">
              <a:solidFill>
                <a:schemeClr val="bg1">
                  <a:lumMod val="75000"/>
                </a:schemeClr>
              </a:solidFill>
            </a:endParaRPr>
          </a:p>
          <a:p>
            <a:r>
              <a:rPr lang="nl-NL" dirty="0" err="1" smtClean="0"/>
              <a:t>Creating</a:t>
            </a:r>
            <a:r>
              <a:rPr lang="nl-NL" dirty="0" smtClean="0"/>
              <a:t> a basic search </a:t>
            </a:r>
            <a:r>
              <a:rPr lang="nl-NL" dirty="0" err="1" smtClean="0"/>
              <a:t>strategy</a:t>
            </a:r>
            <a:endParaRPr lang="nl-NL" dirty="0" smtClean="0"/>
          </a:p>
          <a:p>
            <a:r>
              <a:rPr lang="nl-NL" dirty="0" err="1" smtClean="0">
                <a:solidFill>
                  <a:schemeClr val="bg1">
                    <a:lumMod val="75000"/>
                  </a:schemeClr>
                </a:solidFill>
              </a:rPr>
              <a:t>Working</a:t>
            </a:r>
            <a:r>
              <a:rPr lang="nl-NL" dirty="0" smtClean="0">
                <a:solidFill>
                  <a:schemeClr val="bg1">
                    <a:lumMod val="75000"/>
                  </a:schemeClr>
                </a:solidFill>
              </a:rPr>
              <a:t> </a:t>
            </a:r>
            <a:r>
              <a:rPr lang="nl-NL" dirty="0" err="1" smtClean="0">
                <a:solidFill>
                  <a:schemeClr val="bg1">
                    <a:lumMod val="75000"/>
                  </a:schemeClr>
                </a:solidFill>
              </a:rPr>
              <a:t>with</a:t>
            </a:r>
            <a:r>
              <a:rPr lang="nl-NL" dirty="0" smtClean="0">
                <a:solidFill>
                  <a:schemeClr val="bg1">
                    <a:lumMod val="75000"/>
                  </a:schemeClr>
                </a:solidFill>
              </a:rPr>
              <a:t> long </a:t>
            </a:r>
            <a:r>
              <a:rPr lang="nl-NL" dirty="0" err="1" smtClean="0">
                <a:solidFill>
                  <a:schemeClr val="bg1">
                    <a:lumMod val="75000"/>
                  </a:schemeClr>
                </a:solidFill>
              </a:rPr>
              <a:t>lists</a:t>
            </a:r>
            <a:r>
              <a:rPr lang="nl-NL" dirty="0" smtClean="0">
                <a:solidFill>
                  <a:schemeClr val="bg1">
                    <a:lumMod val="75000"/>
                  </a:schemeClr>
                </a:solidFill>
              </a:rPr>
              <a:t> of </a:t>
            </a:r>
            <a:r>
              <a:rPr lang="nl-NL" dirty="0" err="1" smtClean="0">
                <a:solidFill>
                  <a:schemeClr val="bg1">
                    <a:lumMod val="75000"/>
                  </a:schemeClr>
                </a:solidFill>
              </a:rPr>
              <a:t>terms</a:t>
            </a:r>
            <a:endParaRPr lang="nl-NL" dirty="0" smtClean="0">
              <a:solidFill>
                <a:schemeClr val="bg1">
                  <a:lumMod val="75000"/>
                </a:schemeClr>
              </a:solidFill>
            </a:endParaRPr>
          </a:p>
          <a:p>
            <a:r>
              <a:rPr lang="nl-NL" dirty="0" err="1" smtClean="0">
                <a:solidFill>
                  <a:schemeClr val="bg1">
                    <a:lumMod val="75000"/>
                  </a:schemeClr>
                </a:solidFill>
              </a:rPr>
              <a:t>Finding</a:t>
            </a:r>
            <a:r>
              <a:rPr lang="nl-NL" dirty="0" smtClean="0">
                <a:solidFill>
                  <a:schemeClr val="bg1">
                    <a:lumMod val="75000"/>
                  </a:schemeClr>
                </a:solidFill>
              </a:rPr>
              <a:t> mistakes</a:t>
            </a:r>
            <a:endParaRPr lang="nl-NL" dirty="0">
              <a:solidFill>
                <a:schemeClr val="bg1">
                  <a:lumMod val="75000"/>
                </a:schemeClr>
              </a:solidFill>
            </a:endParaRPr>
          </a:p>
          <a:p>
            <a:r>
              <a:rPr lang="nl-NL" dirty="0" smtClean="0">
                <a:solidFill>
                  <a:schemeClr val="bg1">
                    <a:lumMod val="75000"/>
                  </a:schemeClr>
                </a:solidFill>
              </a:rPr>
              <a:t>Optimizing a search </a:t>
            </a:r>
            <a:r>
              <a:rPr lang="nl-NL" dirty="0" err="1" smtClean="0">
                <a:solidFill>
                  <a:schemeClr val="bg1">
                    <a:lumMod val="75000"/>
                  </a:schemeClr>
                </a:solidFill>
              </a:rPr>
              <a:t>strategy</a:t>
            </a:r>
            <a:endParaRPr lang="nl-NL" dirty="0" smtClean="0">
              <a:solidFill>
                <a:schemeClr val="bg1">
                  <a:lumMod val="75000"/>
                </a:schemeClr>
              </a:solidFill>
            </a:endParaRPr>
          </a:p>
          <a:p>
            <a:r>
              <a:rPr lang="nl-NL" dirty="0" smtClean="0">
                <a:solidFill>
                  <a:schemeClr val="bg1">
                    <a:lumMod val="75000"/>
                  </a:schemeClr>
                </a:solidFill>
              </a:rPr>
              <a:t>Translating </a:t>
            </a:r>
            <a:r>
              <a:rPr lang="nl-NL" dirty="0" err="1" smtClean="0">
                <a:solidFill>
                  <a:schemeClr val="bg1">
                    <a:lumMod val="75000"/>
                  </a:schemeClr>
                </a:solidFill>
              </a:rPr>
              <a:t>queries</a:t>
            </a:r>
            <a:r>
              <a:rPr lang="nl-NL" dirty="0" smtClean="0">
                <a:solidFill>
                  <a:schemeClr val="bg1">
                    <a:lumMod val="75000"/>
                  </a:schemeClr>
                </a:solidFill>
              </a:rPr>
              <a:t> </a:t>
            </a:r>
            <a:r>
              <a:rPr lang="nl-NL" dirty="0" err="1" smtClean="0">
                <a:solidFill>
                  <a:schemeClr val="bg1">
                    <a:lumMod val="75000"/>
                  </a:schemeClr>
                </a:solidFill>
              </a:rPr>
              <a:t>between</a:t>
            </a:r>
            <a:r>
              <a:rPr lang="nl-NL" dirty="0" smtClean="0">
                <a:solidFill>
                  <a:schemeClr val="bg1">
                    <a:lumMod val="75000"/>
                  </a:schemeClr>
                </a:solidFill>
              </a:rPr>
              <a:t> databases</a:t>
            </a:r>
          </a:p>
          <a:p>
            <a:r>
              <a:rPr lang="nl-NL" dirty="0" smtClean="0">
                <a:solidFill>
                  <a:schemeClr val="bg1">
                    <a:lumMod val="75000"/>
                  </a:schemeClr>
                </a:solidFill>
              </a:rPr>
              <a:t>Evaluation</a:t>
            </a:r>
          </a:p>
          <a:p>
            <a:endParaRPr lang="nl-NL" dirty="0" smtClean="0"/>
          </a:p>
          <a:p>
            <a:endParaRPr lang="nl-NL" dirty="0" smtClean="0"/>
          </a:p>
        </p:txBody>
      </p:sp>
      <p:sp>
        <p:nvSpPr>
          <p:cNvPr id="4" name="Footer Placeholder 3"/>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3570221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Content Placeholder 2"/>
          <p:cNvSpPr>
            <a:spLocks noGrp="1"/>
          </p:cNvSpPr>
          <p:nvPr>
            <p:ph idx="1"/>
          </p:nvPr>
        </p:nvSpPr>
        <p:spPr/>
        <p:txBody>
          <a:bodyPr/>
          <a:lstStyle/>
          <a:p>
            <a:endParaRPr lang="nl-NL"/>
          </a:p>
        </p:txBody>
      </p:sp>
      <p:pic>
        <p:nvPicPr>
          <p:cNvPr id="6" name="Picture 5"/>
          <p:cNvPicPr>
            <a:picLocks noChangeAspect="1"/>
          </p:cNvPicPr>
          <p:nvPr/>
        </p:nvPicPr>
        <p:blipFill>
          <a:blip r:embed="rId2"/>
          <a:stretch>
            <a:fillRect/>
          </a:stretch>
        </p:blipFill>
        <p:spPr>
          <a:xfrm>
            <a:off x="0" y="0"/>
            <a:ext cx="9360000" cy="7246735"/>
          </a:xfrm>
          <a:prstGeom prst="rect">
            <a:avLst/>
          </a:prstGeom>
        </p:spPr>
      </p:pic>
      <p:sp>
        <p:nvSpPr>
          <p:cNvPr id="10" name="TextBox 9"/>
          <p:cNvSpPr txBox="1"/>
          <p:nvPr/>
        </p:nvSpPr>
        <p:spPr>
          <a:xfrm>
            <a:off x="2880000" y="4320000"/>
            <a:ext cx="6480000" cy="2862322"/>
          </a:xfrm>
          <a:prstGeom prst="rect">
            <a:avLst/>
          </a:prstGeom>
          <a:solidFill>
            <a:schemeClr val="bg1"/>
          </a:solidFill>
        </p:spPr>
        <p:txBody>
          <a:bodyPr wrap="square" rtlCol="0">
            <a:spAutoFit/>
          </a:bodyPr>
          <a:lstStyle/>
          <a:p>
            <a:r>
              <a:rPr lang="en-US" sz="3000" i="0" dirty="0"/>
              <a:t>vitamins and hormones within the field of clinical </a:t>
            </a:r>
            <a:r>
              <a:rPr lang="en-US" sz="3000" i="0" dirty="0" smtClean="0"/>
              <a:t>dermatology</a:t>
            </a:r>
          </a:p>
          <a:p>
            <a:endParaRPr lang="en-US" sz="3000" i="0" dirty="0" smtClean="0"/>
          </a:p>
          <a:p>
            <a:r>
              <a:rPr lang="en-US" sz="3000" i="0" dirty="0"/>
              <a:t>	</a:t>
            </a:r>
            <a:r>
              <a:rPr lang="en-US" sz="3000" i="0" dirty="0" smtClean="0"/>
              <a:t>			2 results</a:t>
            </a:r>
          </a:p>
          <a:p>
            <a:endParaRPr lang="en-US" sz="3000" i="0" dirty="0"/>
          </a:p>
          <a:p>
            <a:endParaRPr lang="nl-NL" sz="3000" i="0" dirty="0"/>
          </a:p>
        </p:txBody>
      </p:sp>
    </p:spTree>
    <p:extLst>
      <p:ext uri="{BB962C8B-B14F-4D97-AF65-F5344CB8AC3E}">
        <p14:creationId xmlns:p14="http://schemas.microsoft.com/office/powerpoint/2010/main" val="22530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Practicum search syntax (</a:t>
            </a:r>
            <a:r>
              <a:rPr lang="nl-NL" dirty="0" err="1" smtClean="0"/>
              <a:t>handouts</a:t>
            </a:r>
            <a:r>
              <a:rPr lang="nl-NL" dirty="0" smtClean="0"/>
              <a:t>)</a:t>
            </a:r>
            <a:endParaRPr lang="nl-NL" dirty="0"/>
          </a:p>
        </p:txBody>
      </p:sp>
      <p:sp>
        <p:nvSpPr>
          <p:cNvPr id="3" name="Content Placeholder 2"/>
          <p:cNvSpPr>
            <a:spLocks noGrp="1"/>
          </p:cNvSpPr>
          <p:nvPr>
            <p:ph idx="1"/>
          </p:nvPr>
        </p:nvSpPr>
        <p:spPr>
          <a:xfrm>
            <a:off x="3639466" y="1265004"/>
            <a:ext cx="3020766" cy="5328592"/>
          </a:xfrm>
        </p:spPr>
        <p:txBody>
          <a:bodyPr/>
          <a:lstStyle/>
          <a:p>
            <a:pPr marL="0" indent="0">
              <a:buNone/>
            </a:pPr>
            <a:r>
              <a:rPr lang="nl-NL" b="1" dirty="0" err="1" smtClean="0"/>
              <a:t>Ovid</a:t>
            </a:r>
            <a:endParaRPr lang="nl-NL" b="1" dirty="0" smtClean="0"/>
          </a:p>
          <a:p>
            <a:pPr marL="0" indent="0">
              <a:buNone/>
            </a:pPr>
            <a:endParaRPr lang="nl-NL" dirty="0" smtClean="0"/>
          </a:p>
          <a:p>
            <a:pPr marL="0" indent="0">
              <a:buNone/>
            </a:pPr>
            <a:r>
              <a:rPr lang="nl-NL" dirty="0"/>
              <a:t>e</a:t>
            </a:r>
            <a:r>
              <a:rPr lang="nl-NL" dirty="0" smtClean="0"/>
              <a:t>xp …/</a:t>
            </a:r>
          </a:p>
          <a:p>
            <a:pPr marL="0" indent="0">
              <a:buNone/>
            </a:pPr>
            <a:r>
              <a:rPr lang="nl-NL" dirty="0" smtClean="0"/>
              <a:t>().</a:t>
            </a:r>
            <a:r>
              <a:rPr lang="nl-NL" dirty="0" err="1" smtClean="0"/>
              <a:t>ab,ti</a:t>
            </a:r>
            <a:r>
              <a:rPr lang="nl-NL" dirty="0" smtClean="0"/>
              <a:t>.</a:t>
            </a:r>
          </a:p>
          <a:p>
            <a:pPr marL="0" indent="0">
              <a:buNone/>
            </a:pPr>
            <a:r>
              <a:rPr lang="nl-NL" dirty="0" smtClean="0"/>
              <a:t>(() </a:t>
            </a:r>
            <a:r>
              <a:rPr lang="nl-NL" dirty="0" err="1" smtClean="0"/>
              <a:t>ADJn</a:t>
            </a:r>
            <a:r>
              <a:rPr lang="nl-NL" dirty="0" smtClean="0"/>
              <a:t> ())</a:t>
            </a:r>
          </a:p>
          <a:p>
            <a:pPr marL="0" indent="0">
              <a:buNone/>
            </a:pPr>
            <a:endParaRPr lang="nl-NL" sz="2000" i="1" dirty="0" smtClean="0"/>
          </a:p>
          <a:p>
            <a:pPr marL="0" indent="0">
              <a:buNone/>
            </a:pPr>
            <a:r>
              <a:rPr lang="nl-NL" sz="2000" i="1" dirty="0"/>
              <a:t>(</a:t>
            </a:r>
            <a:r>
              <a:rPr lang="nl-NL" sz="2000" i="1" dirty="0" err="1" smtClean="0"/>
              <a:t>Phrase-trunc</a:t>
            </a:r>
            <a:r>
              <a:rPr lang="nl-NL" sz="2000" i="1" dirty="0" smtClean="0"/>
              <a:t>*)</a:t>
            </a:r>
            <a:endParaRPr lang="nl-NL" sz="2000" i="1" dirty="0"/>
          </a:p>
          <a:p>
            <a:pPr marL="0" indent="0">
              <a:buNone/>
            </a:pPr>
            <a:endParaRPr lang="nl-NL" dirty="0"/>
          </a:p>
        </p:txBody>
      </p:sp>
      <p:sp>
        <p:nvSpPr>
          <p:cNvPr id="4" name="Content Placeholder 2"/>
          <p:cNvSpPr txBox="1">
            <a:spLocks/>
          </p:cNvSpPr>
          <p:nvPr/>
        </p:nvSpPr>
        <p:spPr>
          <a:xfrm>
            <a:off x="6660232" y="1265004"/>
            <a:ext cx="2592288" cy="53285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b="1" dirty="0" err="1" smtClean="0"/>
              <a:t>PubMed</a:t>
            </a:r>
            <a:endParaRPr lang="nl-NL" b="1" dirty="0" smtClean="0"/>
          </a:p>
          <a:p>
            <a:pPr marL="0" indent="0">
              <a:buFont typeface="Arial" panose="020B0604020202020204" pitchFamily="34" charset="0"/>
              <a:buNone/>
            </a:pPr>
            <a:endParaRPr lang="nl-NL" dirty="0" smtClean="0"/>
          </a:p>
          <a:p>
            <a:pPr marL="0" indent="0">
              <a:buFont typeface="Arial" panose="020B0604020202020204" pitchFamily="34" charset="0"/>
              <a:buNone/>
            </a:pPr>
            <a:r>
              <a:rPr lang="nl-NL" dirty="0" smtClean="0"/>
              <a:t>[</a:t>
            </a:r>
            <a:r>
              <a:rPr lang="nl-NL" dirty="0" err="1" smtClean="0"/>
              <a:t>mesh</a:t>
            </a:r>
            <a:r>
              <a:rPr lang="nl-NL" dirty="0" smtClean="0"/>
              <a:t>]</a:t>
            </a:r>
          </a:p>
          <a:p>
            <a:pPr marL="0" indent="0">
              <a:buFont typeface="Arial" panose="020B0604020202020204" pitchFamily="34" charset="0"/>
              <a:buNone/>
            </a:pPr>
            <a:r>
              <a:rPr lang="nl-NL" dirty="0" smtClean="0"/>
              <a:t>[</a:t>
            </a:r>
            <a:r>
              <a:rPr lang="nl-NL" dirty="0" err="1" smtClean="0"/>
              <a:t>tiab</a:t>
            </a:r>
            <a:r>
              <a:rPr lang="nl-NL" dirty="0" smtClean="0"/>
              <a:t>]</a:t>
            </a:r>
          </a:p>
          <a:p>
            <a:pPr marL="0" indent="0">
              <a:buFont typeface="Arial" panose="020B0604020202020204" pitchFamily="34" charset="0"/>
              <a:buNone/>
            </a:pPr>
            <a:r>
              <a:rPr lang="nl-NL" dirty="0" smtClean="0"/>
              <a:t>(() AND ())</a:t>
            </a:r>
          </a:p>
          <a:p>
            <a:pPr marL="0" indent="0">
              <a:buFont typeface="Arial" panose="020B0604020202020204" pitchFamily="34" charset="0"/>
              <a:buNone/>
            </a:pPr>
            <a:r>
              <a:rPr lang="nl-NL" dirty="0" err="1" smtClean="0"/>
              <a:t>Phrase-trunc</a:t>
            </a:r>
            <a:r>
              <a:rPr lang="nl-NL" dirty="0" smtClean="0"/>
              <a:t>*</a:t>
            </a:r>
            <a:endParaRPr lang="nl-NL" dirty="0"/>
          </a:p>
        </p:txBody>
      </p:sp>
      <p:sp>
        <p:nvSpPr>
          <p:cNvPr id="5" name="Content Placeholder 2"/>
          <p:cNvSpPr txBox="1">
            <a:spLocks/>
          </p:cNvSpPr>
          <p:nvPr/>
        </p:nvSpPr>
        <p:spPr>
          <a:xfrm>
            <a:off x="539552" y="1265004"/>
            <a:ext cx="2448272" cy="53285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b="1" dirty="0" smtClean="0"/>
              <a:t>Embase.com</a:t>
            </a:r>
          </a:p>
          <a:p>
            <a:pPr marL="0" indent="0">
              <a:buFont typeface="Arial" panose="020B0604020202020204" pitchFamily="34" charset="0"/>
              <a:buNone/>
            </a:pPr>
            <a:endParaRPr lang="nl-NL" dirty="0" smtClean="0"/>
          </a:p>
          <a:p>
            <a:pPr marL="0" indent="0">
              <a:buFont typeface="Arial" panose="020B0604020202020204" pitchFamily="34" charset="0"/>
              <a:buNone/>
            </a:pPr>
            <a:r>
              <a:rPr lang="nl-NL" dirty="0" smtClean="0"/>
              <a:t>/exp</a:t>
            </a:r>
          </a:p>
          <a:p>
            <a:pPr marL="0" indent="0">
              <a:buFont typeface="Arial" panose="020B0604020202020204" pitchFamily="34" charset="0"/>
              <a:buNone/>
            </a:pPr>
            <a:r>
              <a:rPr lang="nl-NL" dirty="0" smtClean="0"/>
              <a:t>():</a:t>
            </a:r>
            <a:r>
              <a:rPr lang="nl-NL" dirty="0" err="1" smtClean="0"/>
              <a:t>ab,ti</a:t>
            </a:r>
            <a:endParaRPr lang="nl-NL" dirty="0" smtClean="0"/>
          </a:p>
          <a:p>
            <a:pPr marL="0" indent="0">
              <a:buFont typeface="Arial" panose="020B0604020202020204" pitchFamily="34" charset="0"/>
              <a:buNone/>
            </a:pPr>
            <a:r>
              <a:rPr lang="nl-NL" dirty="0" smtClean="0"/>
              <a:t>(() NEAR/n ())</a:t>
            </a:r>
          </a:p>
        </p:txBody>
      </p:sp>
      <p:sp>
        <p:nvSpPr>
          <p:cNvPr id="7" name="TextBox 6"/>
          <p:cNvSpPr txBox="1"/>
          <p:nvPr/>
        </p:nvSpPr>
        <p:spPr>
          <a:xfrm>
            <a:off x="323528" y="5085184"/>
            <a:ext cx="4752528" cy="553998"/>
          </a:xfrm>
          <a:prstGeom prst="rect">
            <a:avLst/>
          </a:prstGeom>
          <a:noFill/>
        </p:spPr>
        <p:txBody>
          <a:bodyPr wrap="square" rtlCol="0">
            <a:spAutoFit/>
          </a:bodyPr>
          <a:lstStyle/>
          <a:p>
            <a:r>
              <a:rPr lang="nl-NL" sz="3000" b="1" dirty="0" smtClean="0">
                <a:solidFill>
                  <a:srgbClr val="FF0000"/>
                </a:solidFill>
              </a:rPr>
              <a:t>Hip </a:t>
            </a:r>
            <a:r>
              <a:rPr lang="nl-NL" sz="3000" b="1" dirty="0" err="1" smtClean="0">
                <a:solidFill>
                  <a:srgbClr val="FF0000"/>
                </a:solidFill>
              </a:rPr>
              <a:t>Osteoarthritis</a:t>
            </a:r>
            <a:endParaRPr lang="nl-NL" sz="3000" b="1" dirty="0">
              <a:solidFill>
                <a:srgbClr val="FF0000"/>
              </a:solidFill>
            </a:endParaRPr>
          </a:p>
        </p:txBody>
      </p:sp>
      <p:sp>
        <p:nvSpPr>
          <p:cNvPr id="8" name="TextBox 7"/>
          <p:cNvSpPr txBox="1"/>
          <p:nvPr/>
        </p:nvSpPr>
        <p:spPr>
          <a:xfrm>
            <a:off x="5057470" y="5081481"/>
            <a:ext cx="4752528" cy="553998"/>
          </a:xfrm>
          <a:prstGeom prst="rect">
            <a:avLst/>
          </a:prstGeom>
          <a:noFill/>
        </p:spPr>
        <p:txBody>
          <a:bodyPr wrap="square" rtlCol="0">
            <a:spAutoFit/>
          </a:bodyPr>
          <a:lstStyle/>
          <a:p>
            <a:r>
              <a:rPr lang="nl-NL" sz="3000" b="1" dirty="0" err="1" smtClean="0">
                <a:solidFill>
                  <a:srgbClr val="FF0000"/>
                </a:solidFill>
              </a:rPr>
              <a:t>Exercise</a:t>
            </a:r>
            <a:r>
              <a:rPr lang="nl-NL" sz="3000" b="1" dirty="0" smtClean="0">
                <a:solidFill>
                  <a:srgbClr val="FF0000"/>
                </a:solidFill>
              </a:rPr>
              <a:t> </a:t>
            </a:r>
            <a:r>
              <a:rPr lang="nl-NL" sz="3000" b="1" dirty="0" err="1" smtClean="0">
                <a:solidFill>
                  <a:srgbClr val="FF0000"/>
                </a:solidFill>
              </a:rPr>
              <a:t>therapy</a:t>
            </a:r>
            <a:endParaRPr lang="nl-NL" sz="3000" b="1" dirty="0">
              <a:solidFill>
                <a:srgbClr val="FF0000"/>
              </a:solidFill>
            </a:endParaRPr>
          </a:p>
        </p:txBody>
      </p:sp>
      <p:sp>
        <p:nvSpPr>
          <p:cNvPr id="6" name="Footer Placeholder 5"/>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347576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Considerations</a:t>
            </a:r>
            <a:endParaRPr lang="nl-NL" dirty="0"/>
          </a:p>
        </p:txBody>
      </p:sp>
      <p:sp>
        <p:nvSpPr>
          <p:cNvPr id="3" name="Tijdelijke aanduiding voor inhoud 2"/>
          <p:cNvSpPr>
            <a:spLocks noGrp="1"/>
          </p:cNvSpPr>
          <p:nvPr>
            <p:ph idx="1"/>
          </p:nvPr>
        </p:nvSpPr>
        <p:spPr>
          <a:xfrm>
            <a:off x="457200" y="1412776"/>
            <a:ext cx="8229600" cy="4853136"/>
          </a:xfrm>
        </p:spPr>
        <p:txBody>
          <a:bodyPr>
            <a:normAutofit/>
          </a:bodyPr>
          <a:lstStyle/>
          <a:p>
            <a:pPr marL="0" indent="0">
              <a:buNone/>
            </a:pPr>
            <a:r>
              <a:rPr lang="nl-NL" dirty="0" err="1" smtClean="0"/>
              <a:t>Explode</a:t>
            </a:r>
            <a:r>
              <a:rPr lang="nl-NL" dirty="0" smtClean="0"/>
              <a:t> a </a:t>
            </a:r>
            <a:r>
              <a:rPr lang="nl-NL" dirty="0" err="1" smtClean="0"/>
              <a:t>broad</a:t>
            </a:r>
            <a:r>
              <a:rPr lang="nl-NL" dirty="0" smtClean="0"/>
              <a:t> term or </a:t>
            </a:r>
            <a:r>
              <a:rPr lang="nl-NL" dirty="0" err="1" smtClean="0"/>
              <a:t>not</a:t>
            </a:r>
            <a:r>
              <a:rPr lang="nl-NL" dirty="0" smtClean="0"/>
              <a:t>?</a:t>
            </a:r>
          </a:p>
          <a:p>
            <a:pPr marL="0" indent="0">
              <a:buNone/>
            </a:pPr>
            <a:endParaRPr lang="nl-NL" dirty="0" smtClean="0"/>
          </a:p>
          <a:p>
            <a:pPr marL="0" indent="0">
              <a:buNone/>
            </a:pPr>
            <a:r>
              <a:rPr lang="nl-NL" dirty="0" err="1" smtClean="0"/>
              <a:t>Truncate</a:t>
            </a:r>
            <a:r>
              <a:rPr lang="nl-NL" dirty="0" smtClean="0"/>
              <a:t> a term or </a:t>
            </a:r>
            <a:r>
              <a:rPr lang="nl-NL" dirty="0" err="1" smtClean="0"/>
              <a:t>not</a:t>
            </a:r>
            <a:r>
              <a:rPr lang="nl-NL" dirty="0" smtClean="0"/>
              <a:t>?</a:t>
            </a:r>
          </a:p>
          <a:p>
            <a:pPr marL="0" indent="0">
              <a:buNone/>
            </a:pPr>
            <a:r>
              <a:rPr lang="nl-NL" dirty="0"/>
              <a:t>	</a:t>
            </a:r>
            <a:endParaRPr lang="nl-NL" dirty="0" smtClean="0"/>
          </a:p>
          <a:p>
            <a:pPr marL="0" indent="0">
              <a:buNone/>
            </a:pPr>
            <a:r>
              <a:rPr lang="nl-NL" dirty="0" smtClean="0"/>
              <a:t>How </a:t>
            </a:r>
            <a:r>
              <a:rPr lang="nl-NL" dirty="0" err="1" smtClean="0"/>
              <a:t>broad</a:t>
            </a:r>
            <a:r>
              <a:rPr lang="nl-NL" dirty="0" smtClean="0"/>
              <a:t> </a:t>
            </a:r>
            <a:r>
              <a:rPr lang="nl-NL" dirty="0" err="1" smtClean="0"/>
              <a:t>should</a:t>
            </a:r>
            <a:r>
              <a:rPr lang="nl-NL" dirty="0" smtClean="0"/>
              <a:t> </a:t>
            </a:r>
            <a:r>
              <a:rPr lang="nl-NL" dirty="0" err="1" smtClean="0"/>
              <a:t>proximity</a:t>
            </a:r>
            <a:r>
              <a:rPr lang="nl-NL" dirty="0" smtClean="0"/>
              <a:t> </a:t>
            </a:r>
            <a:r>
              <a:rPr lang="nl-NL" dirty="0" err="1" smtClean="0"/>
              <a:t>be</a:t>
            </a:r>
            <a:r>
              <a:rPr lang="nl-NL" dirty="0" smtClean="0"/>
              <a:t>?</a:t>
            </a:r>
          </a:p>
          <a:p>
            <a:pPr marL="0" indent="0">
              <a:buNone/>
            </a:pPr>
            <a:endParaRPr lang="nl-NL" dirty="0"/>
          </a:p>
          <a:p>
            <a:pPr marL="0" indent="0">
              <a:buNone/>
            </a:pPr>
            <a:r>
              <a:rPr lang="nl-NL" dirty="0" smtClean="0"/>
              <a:t>Combination of </a:t>
            </a:r>
            <a:r>
              <a:rPr lang="nl-NL" dirty="0" err="1" smtClean="0"/>
              <a:t>hyphens</a:t>
            </a:r>
            <a:r>
              <a:rPr lang="nl-NL" dirty="0" smtClean="0"/>
              <a:t> </a:t>
            </a:r>
            <a:r>
              <a:rPr lang="nl-NL" dirty="0" err="1" smtClean="0"/>
              <a:t>and</a:t>
            </a:r>
            <a:r>
              <a:rPr lang="nl-NL" dirty="0" smtClean="0"/>
              <a:t> </a:t>
            </a:r>
            <a:r>
              <a:rPr lang="nl-NL" dirty="0" err="1" smtClean="0"/>
              <a:t>proximity</a:t>
            </a:r>
            <a:r>
              <a:rPr lang="nl-NL" dirty="0" smtClean="0"/>
              <a:t>?</a:t>
            </a:r>
          </a:p>
          <a:p>
            <a:pPr marL="0" indent="0">
              <a:buNone/>
            </a:pPr>
            <a:r>
              <a:rPr lang="nl-NL" sz="2000" dirty="0" err="1" smtClean="0"/>
              <a:t>Antithrombotic</a:t>
            </a:r>
            <a:r>
              <a:rPr lang="nl-NL" sz="2000" dirty="0" smtClean="0"/>
              <a:t> </a:t>
            </a:r>
            <a:r>
              <a:rPr lang="nl-NL" sz="2000" dirty="0" err="1" smtClean="0"/>
              <a:t>agents</a:t>
            </a:r>
            <a:r>
              <a:rPr lang="nl-NL" sz="2000" dirty="0" smtClean="0"/>
              <a:t> OR Anti-</a:t>
            </a:r>
            <a:r>
              <a:rPr lang="nl-NL" sz="2000" dirty="0" err="1" smtClean="0"/>
              <a:t>thrombotic</a:t>
            </a:r>
            <a:r>
              <a:rPr lang="nl-NL" sz="2000" dirty="0" smtClean="0"/>
              <a:t> drugs</a:t>
            </a:r>
          </a:p>
          <a:p>
            <a:pPr marL="0" indent="0">
              <a:buNone/>
            </a:pPr>
            <a:r>
              <a:rPr lang="nl-NL" sz="2000" dirty="0" smtClean="0"/>
              <a:t>((</a:t>
            </a:r>
            <a:r>
              <a:rPr lang="nl-NL" sz="2000" dirty="0" err="1" smtClean="0"/>
              <a:t>Antithrombotic</a:t>
            </a:r>
            <a:r>
              <a:rPr lang="nl-NL" sz="2000" dirty="0" smtClean="0"/>
              <a:t>* OR Anti-</a:t>
            </a:r>
            <a:r>
              <a:rPr lang="nl-NL" sz="2000" dirty="0" err="1" smtClean="0"/>
              <a:t>thrombotic</a:t>
            </a:r>
            <a:r>
              <a:rPr lang="nl-NL" sz="2000" dirty="0" smtClean="0"/>
              <a:t>*) NEAR/3 (agent* OR drug*))</a:t>
            </a:r>
          </a:p>
          <a:p>
            <a:pPr marL="0" indent="0">
              <a:buNone/>
            </a:pPr>
            <a:endParaRPr lang="nl-NL" dirty="0"/>
          </a:p>
        </p:txBody>
      </p:sp>
      <p:sp>
        <p:nvSpPr>
          <p:cNvPr id="4" name="Footer Placeholder 3"/>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2488377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Tips</a:t>
            </a:r>
            <a:endParaRPr lang="nl-NL" dirty="0"/>
          </a:p>
        </p:txBody>
      </p:sp>
      <p:sp>
        <p:nvSpPr>
          <p:cNvPr id="3" name="Tijdelijke aanduiding voor inhoud 2"/>
          <p:cNvSpPr>
            <a:spLocks noGrp="1"/>
          </p:cNvSpPr>
          <p:nvPr>
            <p:ph idx="1"/>
          </p:nvPr>
        </p:nvSpPr>
        <p:spPr>
          <a:xfrm>
            <a:off x="457200" y="1600200"/>
            <a:ext cx="8686800" cy="5257800"/>
          </a:xfrm>
        </p:spPr>
        <p:txBody>
          <a:bodyPr>
            <a:normAutofit fontScale="85000" lnSpcReduction="10000"/>
          </a:bodyPr>
          <a:lstStyle/>
          <a:p>
            <a:pPr marL="514350" indent="-514350">
              <a:buFont typeface="+mj-lt"/>
              <a:buAutoNum type="arabicPeriod"/>
            </a:pPr>
            <a:r>
              <a:rPr lang="nl-NL" dirty="0" err="1" smtClean="0"/>
              <a:t>Edit</a:t>
            </a:r>
            <a:r>
              <a:rPr lang="nl-NL" dirty="0" smtClean="0"/>
              <a:t> in Word</a:t>
            </a:r>
          </a:p>
          <a:p>
            <a:pPr marL="514350" indent="-514350">
              <a:buFont typeface="+mj-lt"/>
              <a:buAutoNum type="arabicPeriod"/>
            </a:pPr>
            <a:r>
              <a:rPr lang="nl-NL" dirty="0" smtClean="0"/>
              <a:t>Code &amp; parentheses </a:t>
            </a:r>
            <a:r>
              <a:rPr lang="nl-NL" dirty="0" err="1" smtClean="0"/>
              <a:t>before</a:t>
            </a:r>
            <a:r>
              <a:rPr lang="nl-NL" dirty="0" smtClean="0"/>
              <a:t> </a:t>
            </a:r>
            <a:r>
              <a:rPr lang="nl-NL" dirty="0" err="1" smtClean="0"/>
              <a:t>terms</a:t>
            </a:r>
            <a:endParaRPr lang="nl-NL" dirty="0" smtClean="0"/>
          </a:p>
          <a:p>
            <a:pPr marL="514350" indent="-514350">
              <a:buFont typeface="+mj-lt"/>
              <a:buAutoNum type="arabicPeriod"/>
            </a:pPr>
            <a:r>
              <a:rPr lang="nl-NL" dirty="0" smtClean="0"/>
              <a:t>Cursor positioning </a:t>
            </a:r>
            <a:r>
              <a:rPr lang="nl-NL" dirty="0" err="1" smtClean="0"/>
              <a:t>with</a:t>
            </a:r>
            <a:r>
              <a:rPr lang="nl-NL" dirty="0" smtClean="0"/>
              <a:t> </a:t>
            </a:r>
            <a:r>
              <a:rPr lang="nl-NL" dirty="0" err="1" smtClean="0"/>
              <a:t>arrow</a:t>
            </a:r>
            <a:r>
              <a:rPr lang="nl-NL" dirty="0" smtClean="0"/>
              <a:t> </a:t>
            </a:r>
            <a:r>
              <a:rPr lang="nl-NL" dirty="0" err="1" smtClean="0"/>
              <a:t>keys</a:t>
            </a:r>
            <a:r>
              <a:rPr lang="nl-NL" dirty="0" smtClean="0"/>
              <a:t>; paste </a:t>
            </a:r>
            <a:r>
              <a:rPr lang="nl-NL" dirty="0" err="1" smtClean="0"/>
              <a:t>with</a:t>
            </a:r>
            <a:r>
              <a:rPr lang="nl-NL" dirty="0" smtClean="0"/>
              <a:t> Ctrl-V</a:t>
            </a:r>
          </a:p>
          <a:p>
            <a:pPr marL="514350" indent="-514350">
              <a:buFont typeface="+mj-lt"/>
              <a:buAutoNum type="arabicPeriod"/>
            </a:pPr>
            <a:r>
              <a:rPr lang="nl-NL" dirty="0" err="1" smtClean="0"/>
              <a:t>Don’t</a:t>
            </a:r>
            <a:r>
              <a:rPr lang="nl-NL" dirty="0" smtClean="0"/>
              <a:t> </a:t>
            </a:r>
            <a:r>
              <a:rPr lang="nl-NL" dirty="0" err="1" smtClean="0"/>
              <a:t>remove</a:t>
            </a:r>
            <a:r>
              <a:rPr lang="nl-NL" dirty="0" smtClean="0"/>
              <a:t> parentheses, </a:t>
            </a:r>
            <a:r>
              <a:rPr lang="nl-NL" dirty="0" err="1" smtClean="0"/>
              <a:t>add</a:t>
            </a:r>
            <a:r>
              <a:rPr lang="nl-NL" dirty="0" smtClean="0"/>
              <a:t> </a:t>
            </a:r>
            <a:r>
              <a:rPr lang="nl-NL" dirty="0" err="1" smtClean="0"/>
              <a:t>for</a:t>
            </a:r>
            <a:r>
              <a:rPr lang="nl-NL" dirty="0" smtClean="0"/>
              <a:t> new element or </a:t>
            </a:r>
            <a:r>
              <a:rPr lang="nl-NL" dirty="0" err="1" smtClean="0"/>
              <a:t>title</a:t>
            </a:r>
            <a:r>
              <a:rPr lang="nl-NL" dirty="0" smtClean="0"/>
              <a:t>/ abstract </a:t>
            </a:r>
            <a:r>
              <a:rPr lang="nl-NL" dirty="0" err="1" smtClean="0"/>
              <a:t>section</a:t>
            </a:r>
            <a:endParaRPr lang="nl-NL" dirty="0" smtClean="0"/>
          </a:p>
          <a:p>
            <a:pPr marL="514350" indent="-514350">
              <a:buFont typeface="+mj-lt"/>
              <a:buAutoNum type="arabicPeriod"/>
            </a:pPr>
            <a:r>
              <a:rPr lang="nl-NL" dirty="0" err="1" smtClean="0"/>
              <a:t>Prepare</a:t>
            </a:r>
            <a:r>
              <a:rPr lang="nl-NL" dirty="0" smtClean="0"/>
              <a:t> </a:t>
            </a:r>
            <a:r>
              <a:rPr lang="nl-NL" dirty="0" err="1" smtClean="0"/>
              <a:t>proximity</a:t>
            </a:r>
            <a:r>
              <a:rPr lang="nl-NL" dirty="0" smtClean="0"/>
              <a:t> statement </a:t>
            </a:r>
            <a:r>
              <a:rPr lang="nl-NL" dirty="0" err="1" smtClean="0"/>
              <a:t>for</a:t>
            </a:r>
            <a:r>
              <a:rPr lang="nl-NL" dirty="0" smtClean="0"/>
              <a:t> </a:t>
            </a:r>
            <a:r>
              <a:rPr lang="nl-NL" dirty="0" err="1" smtClean="0"/>
              <a:t>phrase</a:t>
            </a:r>
            <a:r>
              <a:rPr lang="nl-NL" dirty="0" smtClean="0"/>
              <a:t> </a:t>
            </a:r>
            <a:r>
              <a:rPr lang="nl-NL" dirty="0" err="1" smtClean="0"/>
              <a:t>variations</a:t>
            </a:r>
            <a:endParaRPr lang="nl-NL" dirty="0" smtClean="0"/>
          </a:p>
          <a:p>
            <a:pPr marL="914400" lvl="1" indent="-514350"/>
            <a:r>
              <a:rPr lang="nl-NL" dirty="0" smtClean="0"/>
              <a:t>combine </a:t>
            </a:r>
            <a:r>
              <a:rPr lang="nl-NL" dirty="0" err="1" smtClean="0"/>
              <a:t>similar</a:t>
            </a:r>
            <a:r>
              <a:rPr lang="nl-NL" dirty="0" smtClean="0"/>
              <a:t> </a:t>
            </a:r>
            <a:r>
              <a:rPr lang="nl-NL" dirty="0" err="1" smtClean="0"/>
              <a:t>proximities</a:t>
            </a:r>
            <a:endParaRPr lang="nl-NL" dirty="0" smtClean="0"/>
          </a:p>
          <a:p>
            <a:pPr marL="514350" indent="-514350">
              <a:buFont typeface="+mj-lt"/>
              <a:buAutoNum type="arabicPeriod"/>
            </a:pPr>
            <a:r>
              <a:rPr lang="nl-NL" dirty="0" err="1" smtClean="0"/>
              <a:t>Use</a:t>
            </a:r>
            <a:r>
              <a:rPr lang="nl-NL" dirty="0" smtClean="0"/>
              <a:t> </a:t>
            </a:r>
            <a:r>
              <a:rPr lang="nl-NL" dirty="0" err="1" smtClean="0"/>
              <a:t>hypens</a:t>
            </a:r>
            <a:r>
              <a:rPr lang="nl-NL" dirty="0" smtClean="0"/>
              <a:t> in (</a:t>
            </a:r>
            <a:r>
              <a:rPr lang="nl-NL" dirty="0" err="1" smtClean="0"/>
              <a:t>truncated</a:t>
            </a:r>
            <a:r>
              <a:rPr lang="nl-NL" dirty="0" smtClean="0"/>
              <a:t>) </a:t>
            </a:r>
            <a:r>
              <a:rPr lang="nl-NL" dirty="0" err="1" smtClean="0"/>
              <a:t>phrases</a:t>
            </a:r>
            <a:r>
              <a:rPr lang="nl-NL" dirty="0" smtClean="0"/>
              <a:t> without </a:t>
            </a:r>
            <a:r>
              <a:rPr lang="nl-NL" dirty="0" err="1" smtClean="0"/>
              <a:t>variations</a:t>
            </a:r>
            <a:endParaRPr lang="nl-NL" dirty="0" smtClean="0"/>
          </a:p>
          <a:p>
            <a:pPr marL="514350" indent="-514350">
              <a:buFont typeface="+mj-lt"/>
              <a:buAutoNum type="arabicPeriod"/>
            </a:pPr>
            <a:r>
              <a:rPr lang="nl-NL" dirty="0" smtClean="0"/>
              <a:t>Copy </a:t>
            </a:r>
            <a:r>
              <a:rPr lang="nl-NL" dirty="0" err="1" smtClean="0"/>
              <a:t>from</a:t>
            </a:r>
            <a:r>
              <a:rPr lang="nl-NL" dirty="0" smtClean="0"/>
              <a:t> thesaurus</a:t>
            </a:r>
          </a:p>
          <a:p>
            <a:pPr marL="914400" lvl="1" indent="-514350"/>
            <a:r>
              <a:rPr lang="nl-NL" dirty="0" err="1" smtClean="0"/>
              <a:t>use</a:t>
            </a:r>
            <a:r>
              <a:rPr lang="nl-NL" dirty="0" smtClean="0"/>
              <a:t> </a:t>
            </a:r>
            <a:r>
              <a:rPr lang="nl-NL" dirty="0" err="1" smtClean="0"/>
              <a:t>find</a:t>
            </a:r>
            <a:r>
              <a:rPr lang="nl-NL" dirty="0" smtClean="0"/>
              <a:t> </a:t>
            </a:r>
            <a:r>
              <a:rPr lang="nl-NL" dirty="0" err="1" smtClean="0"/>
              <a:t>and</a:t>
            </a:r>
            <a:r>
              <a:rPr lang="nl-NL" dirty="0" smtClean="0"/>
              <a:t> </a:t>
            </a:r>
            <a:r>
              <a:rPr lang="nl-NL" dirty="0" err="1" smtClean="0"/>
              <a:t>replace</a:t>
            </a:r>
            <a:r>
              <a:rPr lang="nl-NL" dirty="0" smtClean="0"/>
              <a:t> ^p </a:t>
            </a:r>
            <a:r>
              <a:rPr lang="nl-NL" dirty="0" err="1" smtClean="0"/>
              <a:t>to</a:t>
            </a:r>
            <a:r>
              <a:rPr lang="nl-NL" dirty="0" smtClean="0"/>
              <a:t> </a:t>
            </a:r>
            <a:r>
              <a:rPr lang="nl-NL" dirty="0" err="1" smtClean="0"/>
              <a:t>create</a:t>
            </a:r>
            <a:r>
              <a:rPr lang="nl-NL" dirty="0" smtClean="0"/>
              <a:t> </a:t>
            </a:r>
            <a:r>
              <a:rPr lang="nl-NL" dirty="0" err="1" smtClean="0"/>
              <a:t>managable</a:t>
            </a:r>
            <a:r>
              <a:rPr lang="nl-NL" dirty="0" smtClean="0"/>
              <a:t> </a:t>
            </a:r>
            <a:r>
              <a:rPr lang="nl-NL" dirty="0" err="1" smtClean="0"/>
              <a:t>lists</a:t>
            </a:r>
            <a:endParaRPr lang="nl-NL" dirty="0" smtClean="0"/>
          </a:p>
          <a:p>
            <a:pPr marL="514350" indent="-514350">
              <a:buFont typeface="+mj-lt"/>
              <a:buAutoNum type="arabicPeriod"/>
            </a:pPr>
            <a:r>
              <a:rPr lang="nl-NL" dirty="0" smtClean="0"/>
              <a:t>Start </a:t>
            </a:r>
            <a:r>
              <a:rPr lang="nl-NL" dirty="0" err="1" smtClean="0"/>
              <a:t>with</a:t>
            </a:r>
            <a:r>
              <a:rPr lang="nl-NL" dirty="0" smtClean="0"/>
              <a:t> </a:t>
            </a:r>
            <a:r>
              <a:rPr lang="nl-NL" dirty="0" err="1" smtClean="0"/>
              <a:t>ab,ti</a:t>
            </a:r>
            <a:r>
              <a:rPr lang="nl-NL" dirty="0" smtClean="0"/>
              <a:t> </a:t>
            </a:r>
            <a:r>
              <a:rPr lang="nl-NL" dirty="0" err="1" smtClean="0"/>
              <a:t>add</a:t>
            </a:r>
            <a:r>
              <a:rPr lang="nl-NL" dirty="0" smtClean="0"/>
              <a:t> </a:t>
            </a:r>
            <a:r>
              <a:rPr lang="nl-NL" dirty="0" err="1" smtClean="0"/>
              <a:t>other</a:t>
            </a:r>
            <a:r>
              <a:rPr lang="nl-NL" dirty="0" smtClean="0"/>
              <a:t> fields </a:t>
            </a:r>
            <a:r>
              <a:rPr lang="nl-NL" dirty="0" err="1" smtClean="0"/>
              <a:t>only</a:t>
            </a:r>
            <a:r>
              <a:rPr lang="nl-NL" dirty="0" smtClean="0"/>
              <a:t> in </a:t>
            </a:r>
            <a:r>
              <a:rPr lang="nl-NL" dirty="0" err="1" smtClean="0"/>
              <a:t>the</a:t>
            </a:r>
            <a:r>
              <a:rPr lang="nl-NL" dirty="0" smtClean="0"/>
              <a:t> end</a:t>
            </a:r>
            <a:endParaRPr lang="nl-NL" dirty="0"/>
          </a:p>
        </p:txBody>
      </p:sp>
      <p:sp>
        <p:nvSpPr>
          <p:cNvPr id="4" name="Footer Placeholder 3"/>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162201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Homework</a:t>
            </a:r>
            <a:r>
              <a:rPr lang="nl-NL" dirty="0" smtClean="0"/>
              <a:t> </a:t>
            </a:r>
            <a:r>
              <a:rPr lang="nl-NL" dirty="0" err="1" smtClean="0"/>
              <a:t>for</a:t>
            </a:r>
            <a:r>
              <a:rPr lang="nl-NL" dirty="0" smtClean="0"/>
              <a:t> </a:t>
            </a:r>
            <a:r>
              <a:rPr lang="nl-NL" dirty="0" err="1" smtClean="0"/>
              <a:t>session</a:t>
            </a:r>
            <a:r>
              <a:rPr lang="nl-NL" dirty="0" smtClean="0"/>
              <a:t> 2</a:t>
            </a:r>
            <a:endParaRPr lang="nl-NL" dirty="0"/>
          </a:p>
        </p:txBody>
      </p:sp>
      <p:sp>
        <p:nvSpPr>
          <p:cNvPr id="3" name="Content Placeholder 2"/>
          <p:cNvSpPr>
            <a:spLocks noGrp="1"/>
          </p:cNvSpPr>
          <p:nvPr>
            <p:ph idx="1"/>
          </p:nvPr>
        </p:nvSpPr>
        <p:spPr>
          <a:xfrm>
            <a:off x="0" y="1600200"/>
            <a:ext cx="9144000" cy="4925144"/>
          </a:xfrm>
        </p:spPr>
        <p:txBody>
          <a:bodyPr>
            <a:normAutofit fontScale="92500" lnSpcReduction="10000"/>
          </a:bodyPr>
          <a:lstStyle/>
          <a:p>
            <a:r>
              <a:rPr lang="nl-NL" dirty="0" err="1" smtClean="0"/>
              <a:t>Choose</a:t>
            </a:r>
            <a:r>
              <a:rPr lang="nl-NL" dirty="0" smtClean="0"/>
              <a:t> </a:t>
            </a:r>
            <a:r>
              <a:rPr lang="nl-NL" dirty="0" err="1" smtClean="0"/>
              <a:t>one</a:t>
            </a:r>
            <a:r>
              <a:rPr lang="nl-NL" dirty="0" smtClean="0"/>
              <a:t> of </a:t>
            </a:r>
            <a:r>
              <a:rPr lang="nl-NL" dirty="0" err="1" smtClean="0"/>
              <a:t>the</a:t>
            </a:r>
            <a:r>
              <a:rPr lang="nl-NL" dirty="0" smtClean="0"/>
              <a:t> research </a:t>
            </a:r>
            <a:r>
              <a:rPr lang="nl-NL" dirty="0" err="1" smtClean="0"/>
              <a:t>questions</a:t>
            </a:r>
            <a:r>
              <a:rPr lang="nl-NL" dirty="0" smtClean="0"/>
              <a:t> </a:t>
            </a:r>
            <a:r>
              <a:rPr lang="nl-NL" dirty="0" err="1" smtClean="0"/>
              <a:t>given</a:t>
            </a:r>
            <a:r>
              <a:rPr lang="nl-NL" dirty="0" smtClean="0"/>
              <a:t> on </a:t>
            </a:r>
            <a:r>
              <a:rPr lang="nl-NL" dirty="0" err="1" smtClean="0"/>
              <a:t>the</a:t>
            </a:r>
            <a:r>
              <a:rPr lang="nl-NL" dirty="0" smtClean="0"/>
              <a:t> website</a:t>
            </a:r>
          </a:p>
          <a:p>
            <a:r>
              <a:rPr lang="nl-NL" dirty="0" err="1" smtClean="0"/>
              <a:t>Determine</a:t>
            </a:r>
            <a:r>
              <a:rPr lang="nl-NL" dirty="0" smtClean="0"/>
              <a:t> </a:t>
            </a:r>
            <a:r>
              <a:rPr lang="nl-NL" dirty="0" err="1" smtClean="0"/>
              <a:t>which</a:t>
            </a:r>
            <a:r>
              <a:rPr lang="nl-NL" dirty="0" smtClean="0"/>
              <a:t> </a:t>
            </a:r>
            <a:r>
              <a:rPr lang="nl-NL" dirty="0" err="1" smtClean="0"/>
              <a:t>elements</a:t>
            </a:r>
            <a:r>
              <a:rPr lang="nl-NL" dirty="0" smtClean="0"/>
              <a:t> </a:t>
            </a:r>
            <a:r>
              <a:rPr lang="nl-NL" dirty="0" err="1" smtClean="0"/>
              <a:t>to</a:t>
            </a:r>
            <a:r>
              <a:rPr lang="nl-NL" dirty="0" smtClean="0"/>
              <a:t> </a:t>
            </a:r>
            <a:r>
              <a:rPr lang="nl-NL" dirty="0" err="1" smtClean="0"/>
              <a:t>use</a:t>
            </a:r>
            <a:r>
              <a:rPr lang="nl-NL" dirty="0" smtClean="0"/>
              <a:t> (max 4)</a:t>
            </a:r>
          </a:p>
          <a:p>
            <a:r>
              <a:rPr lang="nl-NL" dirty="0" smtClean="0"/>
              <a:t>Per element, </a:t>
            </a:r>
            <a:r>
              <a:rPr lang="nl-NL" dirty="0" err="1" smtClean="0"/>
              <a:t>use</a:t>
            </a:r>
            <a:r>
              <a:rPr lang="nl-NL" dirty="0" smtClean="0"/>
              <a:t> </a:t>
            </a:r>
            <a:r>
              <a:rPr lang="nl-NL" dirty="0" err="1" smtClean="0"/>
              <a:t>about</a:t>
            </a:r>
            <a:r>
              <a:rPr lang="nl-NL" dirty="0" smtClean="0"/>
              <a:t> 10 </a:t>
            </a:r>
            <a:r>
              <a:rPr lang="nl-NL" dirty="0" err="1" smtClean="0"/>
              <a:t>terms</a:t>
            </a:r>
            <a:r>
              <a:rPr lang="nl-NL" dirty="0" smtClean="0"/>
              <a:t>, </a:t>
            </a:r>
            <a:r>
              <a:rPr lang="nl-NL" dirty="0" err="1" smtClean="0"/>
              <a:t>the</a:t>
            </a:r>
            <a:r>
              <a:rPr lang="nl-NL" dirty="0" smtClean="0"/>
              <a:t> most important </a:t>
            </a:r>
            <a:r>
              <a:rPr lang="nl-NL" dirty="0" err="1" smtClean="0"/>
              <a:t>ones</a:t>
            </a:r>
            <a:r>
              <a:rPr lang="nl-NL" dirty="0" smtClean="0"/>
              <a:t> </a:t>
            </a:r>
            <a:r>
              <a:rPr lang="nl-NL" dirty="0" err="1" smtClean="0"/>
              <a:t>to</a:t>
            </a:r>
            <a:r>
              <a:rPr lang="nl-NL" dirty="0" smtClean="0"/>
              <a:t> start </a:t>
            </a:r>
            <a:r>
              <a:rPr lang="nl-NL" dirty="0" err="1" smtClean="0"/>
              <a:t>with</a:t>
            </a:r>
            <a:r>
              <a:rPr lang="nl-NL" dirty="0" smtClean="0"/>
              <a:t>. The rest </a:t>
            </a:r>
            <a:r>
              <a:rPr lang="nl-NL" dirty="0" err="1" smtClean="0"/>
              <a:t>will</a:t>
            </a:r>
            <a:r>
              <a:rPr lang="nl-NL" dirty="0" smtClean="0"/>
              <a:t> </a:t>
            </a:r>
            <a:r>
              <a:rPr lang="nl-NL" dirty="0" err="1" smtClean="0"/>
              <a:t>be</a:t>
            </a:r>
            <a:r>
              <a:rPr lang="nl-NL" dirty="0" smtClean="0"/>
              <a:t> </a:t>
            </a:r>
            <a:r>
              <a:rPr lang="nl-NL" dirty="0" err="1" smtClean="0"/>
              <a:t>added</a:t>
            </a:r>
            <a:r>
              <a:rPr lang="nl-NL" dirty="0" smtClean="0"/>
              <a:t> </a:t>
            </a:r>
            <a:r>
              <a:rPr lang="nl-NL" dirty="0" err="1" smtClean="0"/>
              <a:t>by</a:t>
            </a:r>
            <a:r>
              <a:rPr lang="nl-NL" dirty="0" smtClean="0"/>
              <a:t> </a:t>
            </a:r>
            <a:r>
              <a:rPr lang="nl-NL" dirty="0" err="1" smtClean="0"/>
              <a:t>optimization</a:t>
            </a:r>
            <a:r>
              <a:rPr lang="nl-NL" dirty="0" smtClean="0"/>
              <a:t>.</a:t>
            </a:r>
          </a:p>
          <a:p>
            <a:r>
              <a:rPr lang="nl-NL" dirty="0" smtClean="0"/>
              <a:t>Using </a:t>
            </a:r>
            <a:r>
              <a:rPr lang="nl-NL" dirty="0" err="1" smtClean="0"/>
              <a:t>the</a:t>
            </a:r>
            <a:r>
              <a:rPr lang="nl-NL" dirty="0" smtClean="0"/>
              <a:t> </a:t>
            </a:r>
            <a:r>
              <a:rPr lang="nl-NL" dirty="0" err="1" smtClean="0"/>
              <a:t>handouts</a:t>
            </a:r>
            <a:r>
              <a:rPr lang="nl-NL" dirty="0" smtClean="0"/>
              <a:t>, </a:t>
            </a:r>
            <a:r>
              <a:rPr lang="nl-NL" dirty="0" err="1" smtClean="0"/>
              <a:t>create</a:t>
            </a:r>
            <a:r>
              <a:rPr lang="nl-NL" dirty="0" smtClean="0"/>
              <a:t> a basic search </a:t>
            </a:r>
            <a:r>
              <a:rPr lang="nl-NL" dirty="0" err="1" smtClean="0"/>
              <a:t>strategy</a:t>
            </a:r>
            <a:r>
              <a:rPr lang="nl-NL" dirty="0" smtClean="0"/>
              <a:t> </a:t>
            </a:r>
            <a:r>
              <a:rPr lang="nl-NL" dirty="0" err="1" smtClean="0"/>
              <a:t>for</a:t>
            </a:r>
            <a:r>
              <a:rPr lang="nl-NL" dirty="0" smtClean="0"/>
              <a:t> </a:t>
            </a:r>
            <a:r>
              <a:rPr lang="nl-NL" dirty="0" err="1" smtClean="0"/>
              <a:t>your</a:t>
            </a:r>
            <a:r>
              <a:rPr lang="nl-NL" dirty="0" smtClean="0"/>
              <a:t> first database </a:t>
            </a:r>
            <a:r>
              <a:rPr lang="nl-NL" dirty="0" err="1" smtClean="0"/>
              <a:t>with</a:t>
            </a:r>
            <a:r>
              <a:rPr lang="nl-NL" dirty="0" smtClean="0"/>
              <a:t> </a:t>
            </a:r>
            <a:r>
              <a:rPr lang="nl-NL" dirty="0" err="1" smtClean="0"/>
              <a:t>the</a:t>
            </a:r>
            <a:r>
              <a:rPr lang="nl-NL" dirty="0" smtClean="0"/>
              <a:t> new </a:t>
            </a:r>
            <a:r>
              <a:rPr lang="nl-NL" dirty="0" err="1" smtClean="0"/>
              <a:t>method</a:t>
            </a:r>
            <a:endParaRPr lang="nl-NL" dirty="0" smtClean="0"/>
          </a:p>
          <a:p>
            <a:r>
              <a:rPr lang="nl-NL" dirty="0" err="1" smtClean="0"/>
              <a:t>Send</a:t>
            </a:r>
            <a:r>
              <a:rPr lang="nl-NL" dirty="0" smtClean="0"/>
              <a:t> </a:t>
            </a:r>
            <a:r>
              <a:rPr lang="nl-NL" dirty="0" err="1" smtClean="0"/>
              <a:t>the</a:t>
            </a:r>
            <a:r>
              <a:rPr lang="nl-NL" dirty="0" smtClean="0"/>
              <a:t> </a:t>
            </a:r>
            <a:r>
              <a:rPr lang="nl-NL" dirty="0" err="1" smtClean="0"/>
              <a:t>results</a:t>
            </a:r>
            <a:r>
              <a:rPr lang="nl-NL" dirty="0" smtClean="0"/>
              <a:t> </a:t>
            </a:r>
            <a:r>
              <a:rPr lang="nl-NL" dirty="0" err="1" smtClean="0"/>
              <a:t>to</a:t>
            </a:r>
            <a:r>
              <a:rPr lang="nl-NL" dirty="0" smtClean="0"/>
              <a:t> </a:t>
            </a:r>
            <a:r>
              <a:rPr lang="nl-NL" dirty="0" smtClean="0">
                <a:hlinkClick r:id="rId2"/>
              </a:rPr>
              <a:t>w.bramer@erasmusmc.nl</a:t>
            </a:r>
            <a:r>
              <a:rPr lang="nl-NL" dirty="0" smtClean="0"/>
              <a:t> (</a:t>
            </a:r>
            <a:r>
              <a:rPr lang="nl-NL" dirty="0" err="1" smtClean="0"/>
              <a:t>asap</a:t>
            </a:r>
            <a:r>
              <a:rPr lang="nl-NL" dirty="0" smtClean="0"/>
              <a:t>)</a:t>
            </a:r>
          </a:p>
          <a:p>
            <a:r>
              <a:rPr lang="nl-NL" dirty="0" err="1" smtClean="0"/>
              <a:t>After</a:t>
            </a:r>
            <a:r>
              <a:rPr lang="nl-NL" dirty="0" smtClean="0"/>
              <a:t> </a:t>
            </a:r>
            <a:r>
              <a:rPr lang="nl-NL" dirty="0" err="1" smtClean="0"/>
              <a:t>that</a:t>
            </a:r>
            <a:r>
              <a:rPr lang="nl-NL" dirty="0" smtClean="0"/>
              <a:t> </a:t>
            </a:r>
            <a:r>
              <a:rPr lang="nl-NL" dirty="0" err="1" smtClean="0"/>
              <a:t>you</a:t>
            </a:r>
            <a:r>
              <a:rPr lang="nl-NL" dirty="0" smtClean="0"/>
              <a:t> </a:t>
            </a:r>
            <a:r>
              <a:rPr lang="nl-NL" dirty="0" err="1" smtClean="0"/>
              <a:t>can</a:t>
            </a:r>
            <a:r>
              <a:rPr lang="nl-NL" dirty="0" smtClean="0"/>
              <a:t> have a </a:t>
            </a:r>
            <a:r>
              <a:rPr lang="nl-NL" dirty="0" err="1" smtClean="0"/>
              <a:t>try</a:t>
            </a:r>
            <a:r>
              <a:rPr lang="nl-NL" dirty="0" smtClean="0"/>
              <a:t> </a:t>
            </a:r>
            <a:r>
              <a:rPr lang="nl-NL" dirty="0" err="1" smtClean="0"/>
              <a:t>with</a:t>
            </a:r>
            <a:r>
              <a:rPr lang="nl-NL" dirty="0" smtClean="0"/>
              <a:t> </a:t>
            </a:r>
            <a:r>
              <a:rPr lang="nl-NL" dirty="0" err="1"/>
              <a:t>your</a:t>
            </a:r>
            <a:r>
              <a:rPr lang="nl-NL" dirty="0"/>
              <a:t> </a:t>
            </a:r>
            <a:r>
              <a:rPr lang="nl-NL" dirty="0" err="1"/>
              <a:t>own</a:t>
            </a:r>
            <a:r>
              <a:rPr lang="nl-NL" dirty="0"/>
              <a:t> </a:t>
            </a:r>
            <a:r>
              <a:rPr lang="nl-NL" dirty="0" smtClean="0"/>
              <a:t>question</a:t>
            </a:r>
            <a:endParaRPr lang="nl-NL" dirty="0"/>
          </a:p>
        </p:txBody>
      </p:sp>
      <p:sp>
        <p:nvSpPr>
          <p:cNvPr id="4" name="Footer Placeholder 3"/>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22811613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8"/>
            <a:ext cx="7772400" cy="1470025"/>
          </a:xfrm>
        </p:spPr>
        <p:txBody>
          <a:bodyPr>
            <a:normAutofit/>
          </a:bodyPr>
          <a:lstStyle/>
          <a:p>
            <a:r>
              <a:rPr lang="en-US" b="1" dirty="0"/>
              <a:t>Effectiveness and Efficiency in Exhaustive Searches </a:t>
            </a:r>
            <a:r>
              <a:rPr lang="en-US" b="1" dirty="0" smtClean="0"/>
              <a:t>– Part 2</a:t>
            </a:r>
            <a:endParaRPr lang="en-US" dirty="0"/>
          </a:p>
        </p:txBody>
      </p:sp>
      <p:sp>
        <p:nvSpPr>
          <p:cNvPr id="3" name="Subtitle 2"/>
          <p:cNvSpPr>
            <a:spLocks noGrp="1"/>
          </p:cNvSpPr>
          <p:nvPr>
            <p:ph type="subTitle" idx="1"/>
          </p:nvPr>
        </p:nvSpPr>
        <p:spPr>
          <a:xfrm>
            <a:off x="0" y="1988840"/>
            <a:ext cx="9144000" cy="4608512"/>
          </a:xfrm>
        </p:spPr>
        <p:txBody>
          <a:bodyPr>
            <a:normAutofit fontScale="92500" lnSpcReduction="10000"/>
          </a:bodyPr>
          <a:lstStyle/>
          <a:p>
            <a:r>
              <a:rPr lang="nl-NL" b="1" dirty="0">
                <a:solidFill>
                  <a:schemeClr val="tx1"/>
                </a:solidFill>
              </a:rPr>
              <a:t>7 </a:t>
            </a:r>
            <a:r>
              <a:rPr lang="nl-NL" b="1" dirty="0" err="1">
                <a:solidFill>
                  <a:schemeClr val="tx1"/>
                </a:solidFill>
              </a:rPr>
              <a:t>and</a:t>
            </a:r>
            <a:r>
              <a:rPr lang="nl-NL" b="1" dirty="0">
                <a:solidFill>
                  <a:schemeClr val="tx1"/>
                </a:solidFill>
              </a:rPr>
              <a:t> 21 </a:t>
            </a:r>
            <a:r>
              <a:rPr lang="nl-NL" b="1" dirty="0" err="1">
                <a:solidFill>
                  <a:schemeClr val="tx1"/>
                </a:solidFill>
              </a:rPr>
              <a:t>October</a:t>
            </a:r>
            <a:r>
              <a:rPr lang="nl-NL" b="1" dirty="0">
                <a:solidFill>
                  <a:schemeClr val="tx1"/>
                </a:solidFill>
              </a:rPr>
              <a:t> 2021</a:t>
            </a:r>
          </a:p>
          <a:p>
            <a:r>
              <a:rPr lang="nl-NL" b="1" dirty="0" err="1">
                <a:solidFill>
                  <a:schemeClr val="tx1"/>
                </a:solidFill>
              </a:rPr>
              <a:t>Medical</a:t>
            </a:r>
            <a:r>
              <a:rPr lang="nl-NL" b="1">
                <a:solidFill>
                  <a:schemeClr val="tx1"/>
                </a:solidFill>
              </a:rPr>
              <a:t> Library Association - Online</a:t>
            </a:r>
          </a:p>
          <a:p>
            <a:endParaRPr lang="nl-NL" b="1" dirty="0"/>
          </a:p>
          <a:p>
            <a:r>
              <a:rPr lang="nl-NL" dirty="0" smtClean="0">
                <a:solidFill>
                  <a:schemeClr val="tx1"/>
                </a:solidFill>
              </a:rPr>
              <a:t>www.wichor.nl/20211007</a:t>
            </a:r>
          </a:p>
          <a:p>
            <a:r>
              <a:rPr lang="nl-NL" b="1" dirty="0" smtClean="0">
                <a:solidFill>
                  <a:schemeClr val="bg1">
                    <a:lumMod val="50000"/>
                  </a:schemeClr>
                </a:solidFill>
              </a:rPr>
              <a:t>  </a:t>
            </a:r>
            <a:r>
              <a:rPr lang="nl-NL" dirty="0" smtClean="0">
                <a:solidFill>
                  <a:schemeClr val="tx1"/>
                </a:solidFill>
              </a:rPr>
              <a:t> menti.com </a:t>
            </a:r>
            <a:r>
              <a:rPr lang="nl-NL" dirty="0" smtClean="0">
                <a:solidFill>
                  <a:schemeClr val="tx1"/>
                </a:solidFill>
              </a:rPr>
              <a:t>7884 0692</a:t>
            </a:r>
            <a:endParaRPr lang="nl-NL" dirty="0" smtClean="0">
              <a:solidFill>
                <a:schemeClr val="tx1"/>
              </a:solidFill>
            </a:endParaRPr>
          </a:p>
          <a:p>
            <a:endParaRPr lang="nl-NL" dirty="0">
              <a:solidFill>
                <a:schemeClr val="tx1"/>
              </a:solidFill>
            </a:endParaRPr>
          </a:p>
          <a:p>
            <a:r>
              <a:rPr lang="nl-NL" dirty="0" err="1" smtClean="0">
                <a:solidFill>
                  <a:schemeClr val="tx1"/>
                </a:solidFill>
              </a:rPr>
              <a:t>Please</a:t>
            </a:r>
            <a:r>
              <a:rPr lang="nl-NL" dirty="0" smtClean="0">
                <a:solidFill>
                  <a:schemeClr val="tx1"/>
                </a:solidFill>
              </a:rPr>
              <a:t> </a:t>
            </a:r>
            <a:r>
              <a:rPr lang="nl-NL" dirty="0" err="1" smtClean="0">
                <a:solidFill>
                  <a:schemeClr val="tx1"/>
                </a:solidFill>
              </a:rPr>
              <a:t>already</a:t>
            </a:r>
            <a:r>
              <a:rPr lang="nl-NL" dirty="0" smtClean="0">
                <a:solidFill>
                  <a:schemeClr val="tx1"/>
                </a:solidFill>
              </a:rPr>
              <a:t> make </a:t>
            </a:r>
            <a:r>
              <a:rPr lang="nl-NL" dirty="0" err="1" smtClean="0">
                <a:solidFill>
                  <a:schemeClr val="tx1"/>
                </a:solidFill>
              </a:rPr>
              <a:t>sure</a:t>
            </a:r>
            <a:r>
              <a:rPr lang="nl-NL" dirty="0" smtClean="0">
                <a:solidFill>
                  <a:schemeClr val="tx1"/>
                </a:solidFill>
              </a:rPr>
              <a:t> </a:t>
            </a:r>
            <a:r>
              <a:rPr lang="nl-NL" dirty="0" err="1" smtClean="0">
                <a:solidFill>
                  <a:schemeClr val="tx1"/>
                </a:solidFill>
              </a:rPr>
              <a:t>you</a:t>
            </a:r>
            <a:r>
              <a:rPr lang="nl-NL" dirty="0" smtClean="0">
                <a:solidFill>
                  <a:schemeClr val="tx1"/>
                </a:solidFill>
              </a:rPr>
              <a:t> have access </a:t>
            </a:r>
            <a:r>
              <a:rPr lang="nl-NL" dirty="0" err="1" smtClean="0">
                <a:solidFill>
                  <a:schemeClr val="tx1"/>
                </a:solidFill>
              </a:rPr>
              <a:t>to</a:t>
            </a:r>
            <a:r>
              <a:rPr lang="nl-NL" dirty="0" smtClean="0">
                <a:solidFill>
                  <a:schemeClr val="tx1"/>
                </a:solidFill>
              </a:rPr>
              <a:t> </a:t>
            </a:r>
            <a:r>
              <a:rPr lang="nl-NL" dirty="0" err="1" smtClean="0">
                <a:solidFill>
                  <a:schemeClr val="tx1"/>
                </a:solidFill>
              </a:rPr>
              <a:t>your</a:t>
            </a:r>
            <a:r>
              <a:rPr lang="nl-NL" dirty="0" smtClean="0">
                <a:solidFill>
                  <a:schemeClr val="tx1"/>
                </a:solidFill>
              </a:rPr>
              <a:t> </a:t>
            </a:r>
            <a:r>
              <a:rPr lang="nl-NL" dirty="0" err="1" smtClean="0">
                <a:solidFill>
                  <a:schemeClr val="tx1"/>
                </a:solidFill>
              </a:rPr>
              <a:t>subscribed</a:t>
            </a:r>
            <a:r>
              <a:rPr lang="nl-NL" dirty="0" smtClean="0">
                <a:solidFill>
                  <a:schemeClr val="tx1"/>
                </a:solidFill>
              </a:rPr>
              <a:t> databases via </a:t>
            </a:r>
            <a:r>
              <a:rPr lang="nl-NL" dirty="0" err="1" smtClean="0">
                <a:solidFill>
                  <a:schemeClr val="tx1"/>
                </a:solidFill>
              </a:rPr>
              <a:t>your</a:t>
            </a:r>
            <a:r>
              <a:rPr lang="nl-NL" dirty="0" smtClean="0">
                <a:solidFill>
                  <a:schemeClr val="tx1"/>
                </a:solidFill>
              </a:rPr>
              <a:t> </a:t>
            </a:r>
            <a:r>
              <a:rPr lang="nl-NL" dirty="0" err="1" smtClean="0">
                <a:solidFill>
                  <a:schemeClr val="tx1"/>
                </a:solidFill>
              </a:rPr>
              <a:t>institute</a:t>
            </a:r>
            <a:r>
              <a:rPr lang="nl-NL" dirty="0" smtClean="0">
                <a:solidFill>
                  <a:schemeClr val="tx1"/>
                </a:solidFill>
              </a:rPr>
              <a:t> </a:t>
            </a:r>
            <a:br>
              <a:rPr lang="nl-NL" dirty="0" smtClean="0">
                <a:solidFill>
                  <a:schemeClr val="tx1"/>
                </a:solidFill>
              </a:rPr>
            </a:br>
            <a:r>
              <a:rPr lang="nl-NL" dirty="0" smtClean="0">
                <a:solidFill>
                  <a:schemeClr val="tx1"/>
                </a:solidFill>
              </a:rPr>
              <a:t>(embase.com or </a:t>
            </a:r>
            <a:r>
              <a:rPr lang="nl-NL" dirty="0" err="1" smtClean="0">
                <a:solidFill>
                  <a:schemeClr val="tx1"/>
                </a:solidFill>
              </a:rPr>
              <a:t>Medline</a:t>
            </a:r>
            <a:r>
              <a:rPr lang="nl-NL" dirty="0" smtClean="0">
                <a:solidFill>
                  <a:schemeClr val="tx1"/>
                </a:solidFill>
              </a:rPr>
              <a:t>/ Embase via </a:t>
            </a:r>
            <a:r>
              <a:rPr lang="nl-NL" dirty="0" err="1" smtClean="0">
                <a:solidFill>
                  <a:schemeClr val="tx1"/>
                </a:solidFill>
              </a:rPr>
              <a:t>Ovid</a:t>
            </a:r>
            <a:r>
              <a:rPr lang="nl-NL"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4300864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The </a:t>
            </a:r>
            <a:r>
              <a:rPr lang="nl-NL" dirty="0" err="1" smtClean="0"/>
              <a:t>method</a:t>
            </a:r>
            <a:endParaRPr lang="nl-NL" dirty="0"/>
          </a:p>
        </p:txBody>
      </p:sp>
      <p:sp>
        <p:nvSpPr>
          <p:cNvPr id="3" name="Content Placeholder 2"/>
          <p:cNvSpPr>
            <a:spLocks noGrp="1"/>
          </p:cNvSpPr>
          <p:nvPr>
            <p:ph idx="1"/>
          </p:nvPr>
        </p:nvSpPr>
        <p:spPr/>
        <p:txBody>
          <a:bodyPr/>
          <a:lstStyle/>
          <a:p>
            <a:pPr marL="0" indent="0">
              <a:buNone/>
            </a:pPr>
            <a:r>
              <a:rPr lang="nl-NL" dirty="0" err="1" smtClean="0"/>
              <a:t>Your</a:t>
            </a:r>
            <a:r>
              <a:rPr lang="nl-NL" dirty="0" smtClean="0"/>
              <a:t> </a:t>
            </a:r>
            <a:r>
              <a:rPr lang="nl-NL" dirty="0" err="1" smtClean="0"/>
              <a:t>experiences</a:t>
            </a:r>
            <a:r>
              <a:rPr lang="nl-NL" dirty="0" smtClean="0"/>
              <a:t>?</a:t>
            </a:r>
          </a:p>
          <a:p>
            <a:pPr marL="0" indent="0">
              <a:buNone/>
            </a:pPr>
            <a:r>
              <a:rPr lang="nl-NL" dirty="0" err="1" smtClean="0"/>
              <a:t>Problems</a:t>
            </a:r>
            <a:r>
              <a:rPr lang="nl-NL" dirty="0" smtClean="0"/>
              <a:t>?</a:t>
            </a:r>
          </a:p>
          <a:p>
            <a:pPr marL="0" indent="0">
              <a:buNone/>
            </a:pPr>
            <a:r>
              <a:rPr lang="nl-NL" dirty="0" smtClean="0"/>
              <a:t>Feedback?</a:t>
            </a:r>
          </a:p>
          <a:p>
            <a:pPr marL="0" indent="0">
              <a:buNone/>
            </a:pPr>
            <a:endParaRPr lang="nl-NL" dirty="0"/>
          </a:p>
          <a:p>
            <a:pPr marL="0" indent="0">
              <a:buNone/>
            </a:pPr>
            <a:r>
              <a:rPr lang="nl-NL" b="1" dirty="0" smtClean="0"/>
              <a:t>Menti.com </a:t>
            </a:r>
            <a:r>
              <a:rPr lang="nl-NL" b="1" dirty="0" smtClean="0"/>
              <a:t>7884 0692</a:t>
            </a:r>
            <a:endParaRPr lang="nl-NL" b="1" dirty="0"/>
          </a:p>
        </p:txBody>
      </p:sp>
      <p:sp>
        <p:nvSpPr>
          <p:cNvPr id="4" name="Footer Placeholder 3"/>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5051316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Demonstration</a:t>
            </a:r>
            <a:endParaRPr lang="nl-NL" dirty="0"/>
          </a:p>
        </p:txBody>
      </p:sp>
      <p:sp>
        <p:nvSpPr>
          <p:cNvPr id="3" name="Content Placeholder 2"/>
          <p:cNvSpPr>
            <a:spLocks noGrp="1"/>
          </p:cNvSpPr>
          <p:nvPr>
            <p:ph idx="1"/>
          </p:nvPr>
        </p:nvSpPr>
        <p:spPr/>
        <p:txBody>
          <a:bodyPr/>
          <a:lstStyle/>
          <a:p>
            <a:pPr marL="0" indent="0">
              <a:buNone/>
            </a:pPr>
            <a:r>
              <a:rPr lang="nl-NL" dirty="0" err="1" smtClean="0"/>
              <a:t>Your</a:t>
            </a:r>
            <a:r>
              <a:rPr lang="nl-NL" dirty="0" smtClean="0"/>
              <a:t> most </a:t>
            </a:r>
            <a:r>
              <a:rPr lang="nl-NL" dirty="0" err="1" smtClean="0"/>
              <a:t>popular</a:t>
            </a:r>
            <a:r>
              <a:rPr lang="nl-NL" dirty="0" smtClean="0"/>
              <a:t> topic:</a:t>
            </a:r>
          </a:p>
          <a:p>
            <a:pPr marL="0" indent="0">
              <a:buNone/>
            </a:pPr>
            <a:endParaRPr lang="nl-NL" dirty="0"/>
          </a:p>
          <a:p>
            <a:pPr marL="0" indent="0">
              <a:buNone/>
            </a:pPr>
            <a:r>
              <a:rPr lang="en-US" dirty="0"/>
              <a:t>Patient adherence of anticoagulants for atrial fibrillation</a:t>
            </a:r>
          </a:p>
          <a:p>
            <a:pPr marL="0" indent="0">
              <a:buNone/>
            </a:pPr>
            <a:endParaRPr lang="nl-NL" dirty="0"/>
          </a:p>
        </p:txBody>
      </p:sp>
      <p:sp>
        <p:nvSpPr>
          <p:cNvPr id="4" name="Footer Placeholder 3"/>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11109684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Feedback on </a:t>
            </a:r>
            <a:r>
              <a:rPr lang="nl-NL" dirty="0" err="1" smtClean="0"/>
              <a:t>homework</a:t>
            </a:r>
            <a:endParaRPr lang="nl-NL" dirty="0"/>
          </a:p>
        </p:txBody>
      </p:sp>
      <p:sp>
        <p:nvSpPr>
          <p:cNvPr id="3" name="Content Placeholder 2"/>
          <p:cNvSpPr>
            <a:spLocks noGrp="1"/>
          </p:cNvSpPr>
          <p:nvPr>
            <p:ph idx="1"/>
          </p:nvPr>
        </p:nvSpPr>
        <p:spPr/>
        <p:txBody>
          <a:bodyPr/>
          <a:lstStyle/>
          <a:p>
            <a:pPr marL="0" indent="0">
              <a:buNone/>
            </a:pPr>
            <a:endParaRPr lang="nl-NL" dirty="0" smtClean="0"/>
          </a:p>
        </p:txBody>
      </p:sp>
      <p:sp>
        <p:nvSpPr>
          <p:cNvPr id="4" name="Footer Placeholder 3"/>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43650283"/>
              </p:ext>
            </p:extLst>
          </p:nvPr>
        </p:nvGraphicFramePr>
        <p:xfrm>
          <a:off x="251520" y="1429718"/>
          <a:ext cx="4248472" cy="3566160"/>
        </p:xfrm>
        <a:graphic>
          <a:graphicData uri="http://schemas.openxmlformats.org/drawingml/2006/table">
            <a:tbl>
              <a:tblPr firstRow="1" bandRow="1">
                <a:tableStyleId>{5C22544A-7EE6-4342-B048-85BDC9FD1C3A}</a:tableStyleId>
              </a:tblPr>
              <a:tblGrid>
                <a:gridCol w="3816424"/>
                <a:gridCol w="432048"/>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smtClean="0"/>
                        <a:t>Frequent </a:t>
                      </a:r>
                      <a:r>
                        <a:rPr lang="nl-NL" sz="2400" dirty="0" err="1" smtClean="0"/>
                        <a:t>errors</a:t>
                      </a:r>
                      <a:r>
                        <a:rPr lang="nl-NL" sz="2400" dirty="0" smtClean="0"/>
                        <a:t>:</a:t>
                      </a:r>
                    </a:p>
                  </a:txBody>
                  <a:tcPr/>
                </a:tc>
                <a:tc hMerge="1">
                  <a:txBody>
                    <a:bodyPr/>
                    <a:lstStyle/>
                    <a:p>
                      <a:endParaRPr lang="nl-NL"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smtClean="0"/>
                        <a:t>No </a:t>
                      </a:r>
                      <a:r>
                        <a:rPr lang="nl-NL" sz="2400" dirty="0" err="1" smtClean="0"/>
                        <a:t>hypens</a:t>
                      </a:r>
                      <a:r>
                        <a:rPr lang="nl-NL" sz="2400" dirty="0" smtClean="0"/>
                        <a:t> in </a:t>
                      </a:r>
                      <a:r>
                        <a:rPr lang="nl-NL" sz="2400" dirty="0" err="1" smtClean="0"/>
                        <a:t>phrases</a:t>
                      </a:r>
                      <a:endParaRPr lang="nl-NL" sz="2400" dirty="0" smtClean="0"/>
                    </a:p>
                  </a:txBody>
                  <a:tcPr/>
                </a:tc>
                <a:tc>
                  <a:txBody>
                    <a:bodyPr/>
                    <a:lstStyle/>
                    <a:p>
                      <a:r>
                        <a:rPr lang="nl-NL" sz="2400" dirty="0" smtClean="0"/>
                        <a:t>5</a:t>
                      </a:r>
                      <a:endParaRPr lang="nl-NL" sz="24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smtClean="0"/>
                        <a:t>Semi-Multiline </a:t>
                      </a:r>
                      <a:r>
                        <a:rPr lang="nl-NL" sz="2400" dirty="0" err="1" smtClean="0"/>
                        <a:t>searches</a:t>
                      </a:r>
                      <a:endParaRPr lang="nl-NL" sz="2400" dirty="0" smtClean="0"/>
                    </a:p>
                  </a:txBody>
                  <a:tcPr/>
                </a:tc>
                <a:tc>
                  <a:txBody>
                    <a:bodyPr/>
                    <a:lstStyle/>
                    <a:p>
                      <a:r>
                        <a:rPr lang="nl-NL" sz="2400" dirty="0" smtClean="0"/>
                        <a:t>4</a:t>
                      </a:r>
                      <a:endParaRPr lang="nl-NL" sz="24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smtClean="0"/>
                        <a:t>Missing parentheses </a:t>
                      </a:r>
                      <a:r>
                        <a:rPr lang="nl-NL" sz="2400" dirty="0" err="1" smtClean="0"/>
                        <a:t>for</a:t>
                      </a:r>
                      <a:r>
                        <a:rPr lang="nl-NL" sz="2400" dirty="0" smtClean="0"/>
                        <a:t> </a:t>
                      </a:r>
                      <a:r>
                        <a:rPr lang="nl-NL" sz="2400" dirty="0" err="1" smtClean="0"/>
                        <a:t>ab,ti</a:t>
                      </a:r>
                      <a:endParaRPr lang="nl-NL" sz="2400" dirty="0" smtClean="0"/>
                    </a:p>
                  </a:txBody>
                  <a:tcPr/>
                </a:tc>
                <a:tc>
                  <a:txBody>
                    <a:bodyPr/>
                    <a:lstStyle/>
                    <a:p>
                      <a:r>
                        <a:rPr lang="nl-NL" sz="2400" dirty="0" smtClean="0"/>
                        <a:t>3</a:t>
                      </a:r>
                      <a:endParaRPr lang="nl-NL" sz="24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err="1" smtClean="0"/>
                        <a:t>Errors</a:t>
                      </a:r>
                      <a:r>
                        <a:rPr lang="nl-NL" sz="2400" dirty="0" smtClean="0"/>
                        <a:t> in </a:t>
                      </a:r>
                      <a:r>
                        <a:rPr lang="nl-NL" sz="2400" dirty="0" err="1" smtClean="0"/>
                        <a:t>Boolean</a:t>
                      </a:r>
                      <a:r>
                        <a:rPr lang="nl-NL" sz="2400" dirty="0" smtClean="0"/>
                        <a:t> operators</a:t>
                      </a:r>
                    </a:p>
                  </a:txBody>
                  <a:tcPr/>
                </a:tc>
                <a:tc>
                  <a:txBody>
                    <a:bodyPr/>
                    <a:lstStyle/>
                    <a:p>
                      <a:r>
                        <a:rPr lang="nl-NL" sz="2400" dirty="0" smtClean="0"/>
                        <a:t>3</a:t>
                      </a:r>
                      <a:endParaRPr lang="nl-NL" sz="24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err="1" smtClean="0"/>
                        <a:t>Not</a:t>
                      </a:r>
                      <a:r>
                        <a:rPr lang="nl-NL" sz="2400" dirty="0" smtClean="0"/>
                        <a:t> </a:t>
                      </a:r>
                      <a:r>
                        <a:rPr lang="nl-NL" sz="2400" dirty="0" err="1" smtClean="0"/>
                        <a:t>using</a:t>
                      </a:r>
                      <a:r>
                        <a:rPr lang="nl-NL" sz="2400" dirty="0" smtClean="0"/>
                        <a:t> </a:t>
                      </a:r>
                      <a:r>
                        <a:rPr lang="nl-NL" sz="2400" dirty="0" err="1" smtClean="0"/>
                        <a:t>proximity</a:t>
                      </a:r>
                      <a:endParaRPr lang="nl-NL" sz="2400" dirty="0" smtClean="0"/>
                    </a:p>
                  </a:txBody>
                  <a:tcPr/>
                </a:tc>
                <a:tc>
                  <a:txBody>
                    <a:bodyPr/>
                    <a:lstStyle/>
                    <a:p>
                      <a:r>
                        <a:rPr lang="nl-NL" sz="2400" dirty="0" smtClean="0"/>
                        <a:t>3</a:t>
                      </a:r>
                      <a:endParaRPr lang="nl-NL" sz="24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err="1" smtClean="0"/>
                        <a:t>Starting</a:t>
                      </a:r>
                      <a:r>
                        <a:rPr lang="nl-NL" sz="2400" baseline="0" dirty="0" smtClean="0"/>
                        <a:t> </a:t>
                      </a:r>
                      <a:r>
                        <a:rPr lang="nl-NL" sz="2400" baseline="0" dirty="0" err="1" smtClean="0"/>
                        <a:t>with</a:t>
                      </a:r>
                      <a:r>
                        <a:rPr lang="nl-NL" sz="2400" baseline="0" dirty="0" smtClean="0"/>
                        <a:t> </a:t>
                      </a:r>
                      <a:r>
                        <a:rPr lang="nl-NL" sz="2400" baseline="0" dirty="0" err="1" smtClean="0"/>
                        <a:t>too</a:t>
                      </a:r>
                      <a:r>
                        <a:rPr lang="nl-NL" sz="2400" baseline="0" dirty="0" smtClean="0"/>
                        <a:t> </a:t>
                      </a:r>
                      <a:r>
                        <a:rPr lang="nl-NL" sz="2400" baseline="0" dirty="0" err="1" smtClean="0"/>
                        <a:t>broad</a:t>
                      </a:r>
                      <a:r>
                        <a:rPr lang="nl-NL" sz="2400" baseline="0" dirty="0" smtClean="0"/>
                        <a:t> </a:t>
                      </a:r>
                      <a:r>
                        <a:rPr lang="nl-NL" sz="2400" baseline="0" dirty="0" err="1" smtClean="0"/>
                        <a:t>terms</a:t>
                      </a:r>
                      <a:endParaRPr lang="nl-NL" sz="2400" dirty="0" smtClean="0"/>
                    </a:p>
                  </a:txBody>
                  <a:tcPr/>
                </a:tc>
                <a:tc>
                  <a:txBody>
                    <a:bodyPr/>
                    <a:lstStyle/>
                    <a:p>
                      <a:r>
                        <a:rPr lang="nl-NL" sz="2400" dirty="0" smtClean="0"/>
                        <a:t>2</a:t>
                      </a:r>
                      <a:endParaRPr lang="nl-NL" sz="2400"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61232784"/>
              </p:ext>
            </p:extLst>
          </p:nvPr>
        </p:nvGraphicFramePr>
        <p:xfrm>
          <a:off x="4705672" y="1429718"/>
          <a:ext cx="4248472" cy="3474720"/>
        </p:xfrm>
        <a:graphic>
          <a:graphicData uri="http://schemas.openxmlformats.org/drawingml/2006/table">
            <a:tbl>
              <a:tblPr firstRow="1" bandRow="1">
                <a:tableStyleId>{5C22544A-7EE6-4342-B048-85BDC9FD1C3A}</a:tableStyleId>
              </a:tblPr>
              <a:tblGrid>
                <a:gridCol w="3816424"/>
                <a:gridCol w="432048"/>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smtClean="0"/>
                    </a:p>
                  </a:txBody>
                  <a:tcPr/>
                </a:tc>
                <a:tc hMerge="1">
                  <a:txBody>
                    <a:bodyPr/>
                    <a:lstStyle/>
                    <a:p>
                      <a:endParaRPr lang="nl-NL"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smtClean="0"/>
                        <a:t>Extra parentheses </a:t>
                      </a:r>
                      <a:r>
                        <a:rPr lang="nl-NL" sz="2400" dirty="0" err="1" smtClean="0"/>
                        <a:t>added</a:t>
                      </a:r>
                      <a:endParaRPr lang="nl-NL" sz="2400" dirty="0" smtClean="0"/>
                    </a:p>
                  </a:txBody>
                  <a:tcPr/>
                </a:tc>
                <a:tc>
                  <a:txBody>
                    <a:bodyPr/>
                    <a:lstStyle/>
                    <a:p>
                      <a:r>
                        <a:rPr lang="nl-NL" sz="2400" dirty="0" smtClean="0"/>
                        <a:t>1</a:t>
                      </a:r>
                      <a:endParaRPr lang="nl-NL" sz="2400" dirty="0"/>
                    </a:p>
                  </a:txBody>
                  <a:tcPr/>
                </a:tc>
              </a:tr>
              <a:tr h="370840">
                <a:tc>
                  <a:txBody>
                    <a:bodyPr/>
                    <a:lstStyle/>
                    <a:p>
                      <a:r>
                        <a:rPr lang="nl-NL" sz="2400" baseline="0" dirty="0" err="1" smtClean="0"/>
                        <a:t>Errors</a:t>
                      </a:r>
                      <a:r>
                        <a:rPr lang="nl-NL" sz="2400" baseline="0" dirty="0" smtClean="0"/>
                        <a:t> in </a:t>
                      </a:r>
                      <a:r>
                        <a:rPr lang="nl-NL" sz="2400" baseline="0" dirty="0" err="1" smtClean="0"/>
                        <a:t>elements</a:t>
                      </a:r>
                      <a:endParaRPr lang="nl-NL" sz="2400" dirty="0"/>
                    </a:p>
                  </a:txBody>
                  <a:tcPr/>
                </a:tc>
                <a:tc>
                  <a:txBody>
                    <a:bodyPr/>
                    <a:lstStyle/>
                    <a:p>
                      <a:r>
                        <a:rPr lang="nl-NL" sz="2400" dirty="0" smtClean="0"/>
                        <a:t>1</a:t>
                      </a:r>
                      <a:endParaRPr lang="nl-NL" sz="24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smtClean="0"/>
                        <a:t>Parentheses </a:t>
                      </a:r>
                      <a:r>
                        <a:rPr lang="nl-NL" sz="2400" dirty="0" err="1" smtClean="0"/>
                        <a:t>errors</a:t>
                      </a:r>
                      <a:r>
                        <a:rPr lang="nl-NL" sz="2400" dirty="0" smtClean="0"/>
                        <a:t> in </a:t>
                      </a:r>
                      <a:r>
                        <a:rPr lang="nl-NL" sz="2400" dirty="0" err="1" smtClean="0"/>
                        <a:t>proximity</a:t>
                      </a:r>
                      <a:endParaRPr lang="nl-NL" sz="2400" dirty="0" smtClean="0"/>
                    </a:p>
                  </a:txBody>
                  <a:tcPr/>
                </a:tc>
                <a:tc>
                  <a:txBody>
                    <a:bodyPr/>
                    <a:lstStyle/>
                    <a:p>
                      <a:r>
                        <a:rPr lang="nl-NL" sz="2400" dirty="0" smtClean="0"/>
                        <a:t>1</a:t>
                      </a:r>
                      <a:endParaRPr lang="nl-NL" sz="2400" dirty="0"/>
                    </a:p>
                  </a:txBody>
                  <a:tcPr/>
                </a:tc>
              </a:tr>
              <a:tr h="370840">
                <a:tc>
                  <a:txBody>
                    <a:bodyPr/>
                    <a:lstStyle/>
                    <a:p>
                      <a:r>
                        <a:rPr lang="nl-NL" sz="2400" dirty="0" smtClean="0"/>
                        <a:t>Missing</a:t>
                      </a:r>
                      <a:r>
                        <a:rPr lang="nl-NL" sz="2400" baseline="0" dirty="0" smtClean="0"/>
                        <a:t> </a:t>
                      </a:r>
                      <a:r>
                        <a:rPr lang="nl-NL" sz="2400" baseline="0" dirty="0" err="1" smtClean="0"/>
                        <a:t>Explosion</a:t>
                      </a:r>
                      <a:endParaRPr lang="nl-NL" sz="2400" dirty="0"/>
                    </a:p>
                  </a:txBody>
                  <a:tcPr/>
                </a:tc>
                <a:tc>
                  <a:txBody>
                    <a:bodyPr/>
                    <a:lstStyle/>
                    <a:p>
                      <a:r>
                        <a:rPr lang="nl-NL" sz="2400" dirty="0" smtClean="0"/>
                        <a:t>1</a:t>
                      </a:r>
                      <a:endParaRPr lang="nl-NL" sz="2400" dirty="0"/>
                    </a:p>
                  </a:txBody>
                  <a:tcPr/>
                </a:tc>
              </a:tr>
              <a:tr h="370840">
                <a:tc>
                  <a:txBody>
                    <a:bodyPr/>
                    <a:lstStyle/>
                    <a:p>
                      <a:r>
                        <a:rPr lang="nl-NL" sz="2400" dirty="0" smtClean="0"/>
                        <a:t>Copy </a:t>
                      </a:r>
                      <a:r>
                        <a:rPr lang="nl-NL" sz="2400" dirty="0" err="1" smtClean="0"/>
                        <a:t>from</a:t>
                      </a:r>
                      <a:r>
                        <a:rPr lang="nl-NL" sz="2400" dirty="0" smtClean="0"/>
                        <a:t> </a:t>
                      </a:r>
                      <a:r>
                        <a:rPr lang="nl-NL" sz="2400" dirty="0" err="1" smtClean="0"/>
                        <a:t>the</a:t>
                      </a:r>
                      <a:r>
                        <a:rPr lang="nl-NL" sz="2400" dirty="0" smtClean="0"/>
                        <a:t> database </a:t>
                      </a:r>
                      <a:r>
                        <a:rPr lang="nl-NL" sz="2400" dirty="0" err="1" smtClean="0"/>
                        <a:t>to</a:t>
                      </a:r>
                      <a:r>
                        <a:rPr lang="nl-NL" sz="2400" dirty="0" smtClean="0"/>
                        <a:t> word</a:t>
                      </a:r>
                      <a:endParaRPr lang="nl-NL" sz="2400" dirty="0"/>
                    </a:p>
                  </a:txBody>
                  <a:tcPr/>
                </a:tc>
                <a:tc>
                  <a:txBody>
                    <a:bodyPr/>
                    <a:lstStyle/>
                    <a:p>
                      <a:r>
                        <a:rPr lang="nl-NL" sz="2400" dirty="0" smtClean="0"/>
                        <a:t>1</a:t>
                      </a:r>
                      <a:endParaRPr lang="nl-NL" sz="2400" dirty="0"/>
                    </a:p>
                  </a:txBody>
                  <a:tcPr/>
                </a:tc>
              </a:tr>
            </a:tbl>
          </a:graphicData>
        </a:graphic>
      </p:graphicFrame>
    </p:spTree>
    <p:extLst>
      <p:ext uri="{BB962C8B-B14F-4D97-AF65-F5344CB8AC3E}">
        <p14:creationId xmlns:p14="http://schemas.microsoft.com/office/powerpoint/2010/main" val="5921561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01922726"/>
              </p:ext>
            </p:extLst>
          </p:nvPr>
        </p:nvGraphicFramePr>
        <p:xfrm>
          <a:off x="457200" y="560388"/>
          <a:ext cx="3898776" cy="1857375"/>
        </p:xfrm>
        <a:graphic>
          <a:graphicData uri="http://schemas.openxmlformats.org/drawingml/2006/table">
            <a:tbl>
              <a:tblPr>
                <a:tableStyleId>{5C22544A-7EE6-4342-B048-85BDC9FD1C3A}</a:tableStyleId>
              </a:tblPr>
              <a:tblGrid>
                <a:gridCol w="946448"/>
                <a:gridCol w="1008112"/>
                <a:gridCol w="1944216"/>
              </a:tblGrid>
              <a:tr h="190500">
                <a:tc>
                  <a:txBody>
                    <a:bodyPr/>
                    <a:lstStyle/>
                    <a:p>
                      <a:pPr algn="r" fontAlgn="b"/>
                      <a:r>
                        <a:rPr lang="nl-NL" sz="2000" b="1" u="none" strike="noStrike" dirty="0" smtClean="0">
                          <a:effectLst/>
                        </a:rPr>
                        <a:t>Topic 1</a:t>
                      </a:r>
                    </a:p>
                    <a:p>
                      <a:pPr algn="r" fontAlgn="b"/>
                      <a:endParaRPr lang="nl-NL" sz="2000" b="1"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b="1" u="none" strike="noStrike" dirty="0" smtClean="0">
                          <a:effectLst/>
                        </a:rPr>
                        <a:t># </a:t>
                      </a:r>
                      <a:r>
                        <a:rPr lang="nl-NL" sz="2000" b="1" u="none" strike="noStrike" dirty="0" err="1" smtClean="0">
                          <a:effectLst/>
                        </a:rPr>
                        <a:t>terms</a:t>
                      </a:r>
                      <a:endParaRPr lang="nl-NL" sz="2000" b="1" u="none" strike="noStrike" dirty="0" smtClean="0">
                        <a:effectLst/>
                      </a:endParaRPr>
                    </a:p>
                    <a:p>
                      <a:pPr algn="r" fontAlgn="b"/>
                      <a:r>
                        <a:rPr lang="nl-NL" sz="2000" u="none" strike="noStrike" dirty="0" smtClean="0">
                          <a:effectLst/>
                        </a:rPr>
                        <a:t>17</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b="1" u="none" strike="noStrike" dirty="0" smtClean="0">
                          <a:effectLst/>
                        </a:rPr>
                        <a:t># </a:t>
                      </a:r>
                      <a:r>
                        <a:rPr lang="nl-NL" sz="2000" b="1" u="none" strike="noStrike" dirty="0" err="1" smtClean="0">
                          <a:effectLst/>
                        </a:rPr>
                        <a:t>results</a:t>
                      </a:r>
                      <a:endParaRPr lang="nl-NL" sz="2000" b="1" u="none" strike="noStrike" dirty="0" smtClean="0">
                        <a:effectLst/>
                      </a:endParaRPr>
                    </a:p>
                    <a:p>
                      <a:pPr algn="r" fontAlgn="b"/>
                      <a:r>
                        <a:rPr lang="nl-NL" sz="2000" u="none" strike="noStrike" dirty="0" smtClean="0">
                          <a:effectLst/>
                        </a:rPr>
                        <a:t>210</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endParaRPr lang="nl-NL"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u="none" strike="noStrike" dirty="0">
                          <a:effectLst/>
                        </a:rPr>
                        <a:t>47</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u="none" strike="noStrike" dirty="0">
                          <a:effectLst/>
                        </a:rPr>
                        <a:t>569</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endParaRPr lang="nl-NL"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u="none" strike="noStrike" dirty="0" smtClean="0">
                          <a:effectLst/>
                        </a:rPr>
                        <a:t>53</a:t>
                      </a:r>
                    </a:p>
                    <a:p>
                      <a:pPr algn="r" fontAlgn="b"/>
                      <a:r>
                        <a:rPr lang="nl-NL" sz="2000" b="0" i="1" u="none" strike="noStrike" dirty="0" err="1" smtClean="0">
                          <a:solidFill>
                            <a:srgbClr val="000000"/>
                          </a:solidFill>
                          <a:effectLst/>
                          <a:latin typeface="Calibri" panose="020F0502020204030204" pitchFamily="34" charset="0"/>
                        </a:rPr>
                        <a:t>Spec</a:t>
                      </a:r>
                      <a:endParaRPr lang="nl-NL" sz="2000" b="0" i="1" u="none" strike="noStrike" dirty="0" smtClean="0">
                        <a:solidFill>
                          <a:srgbClr val="000000"/>
                        </a:solidFill>
                        <a:effectLst/>
                        <a:latin typeface="Calibri" panose="020F0502020204030204" pitchFamily="34" charset="0"/>
                      </a:endParaRPr>
                    </a:p>
                    <a:p>
                      <a:pPr algn="r" fontAlgn="b"/>
                      <a:r>
                        <a:rPr lang="nl-NL" sz="2000" b="0" i="1" u="none" strike="noStrike" dirty="0" smtClean="0">
                          <a:solidFill>
                            <a:srgbClr val="000000"/>
                          </a:solidFill>
                          <a:effectLst/>
                          <a:latin typeface="Calibri" panose="020F0502020204030204" pitchFamily="34" charset="0"/>
                        </a:rPr>
                        <a:t>Sens</a:t>
                      </a:r>
                      <a:endParaRPr lang="nl-NL" sz="2000" b="0" i="1"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u="none" strike="noStrike" dirty="0" smtClean="0">
                          <a:effectLst/>
                        </a:rPr>
                        <a:t>1536</a:t>
                      </a:r>
                    </a:p>
                    <a:p>
                      <a:pPr algn="r" fontAlgn="b"/>
                      <a:r>
                        <a:rPr lang="nl-NL" sz="2000" b="0" i="1" u="none" strike="noStrike" dirty="0" smtClean="0">
                          <a:solidFill>
                            <a:srgbClr val="000000"/>
                          </a:solidFill>
                          <a:effectLst/>
                          <a:latin typeface="Calibri" panose="020F0502020204030204" pitchFamily="34" charset="0"/>
                        </a:rPr>
                        <a:t>504</a:t>
                      </a:r>
                    </a:p>
                    <a:p>
                      <a:pPr algn="r" fontAlgn="b"/>
                      <a:r>
                        <a:rPr lang="nl-NL" sz="2000" b="0" i="1" u="none" strike="noStrike" dirty="0" smtClean="0">
                          <a:solidFill>
                            <a:srgbClr val="000000"/>
                          </a:solidFill>
                          <a:effectLst/>
                          <a:latin typeface="Calibri" panose="020F0502020204030204" pitchFamily="34" charset="0"/>
                        </a:rPr>
                        <a:t>3779</a:t>
                      </a:r>
                      <a:endParaRPr lang="nl-NL" sz="2000" b="0" i="1" u="none" strike="noStrike" dirty="0">
                        <a:solidFill>
                          <a:srgbClr val="000000"/>
                        </a:solidFill>
                        <a:effectLst/>
                        <a:latin typeface="Calibri" panose="020F0502020204030204" pitchFamily="34" charset="0"/>
                      </a:endParaRPr>
                    </a:p>
                  </a:txBody>
                  <a:tcPr marL="9525" marR="9525" marT="9525" marB="0" anchor="b">
                    <a:noFill/>
                  </a:tcPr>
                </a:tc>
              </a:tr>
            </a:tbl>
          </a:graphicData>
        </a:graphic>
      </p:graphicFrame>
      <p:sp>
        <p:nvSpPr>
          <p:cNvPr id="4" name="Footer Placeholder 3"/>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52695480"/>
              </p:ext>
            </p:extLst>
          </p:nvPr>
        </p:nvGraphicFramePr>
        <p:xfrm>
          <a:off x="457200" y="2639566"/>
          <a:ext cx="3898776" cy="1543050"/>
        </p:xfrm>
        <a:graphic>
          <a:graphicData uri="http://schemas.openxmlformats.org/drawingml/2006/table">
            <a:tbl>
              <a:tblPr>
                <a:tableStyleId>{5C22544A-7EE6-4342-B048-85BDC9FD1C3A}</a:tableStyleId>
              </a:tblPr>
              <a:tblGrid>
                <a:gridCol w="946448"/>
                <a:gridCol w="1008112"/>
                <a:gridCol w="1944216"/>
              </a:tblGrid>
              <a:tr h="190500">
                <a:tc>
                  <a:txBody>
                    <a:bodyPr/>
                    <a:lstStyle/>
                    <a:p>
                      <a:pPr algn="r" fontAlgn="b"/>
                      <a:r>
                        <a:rPr lang="nl-NL" sz="2000" b="1" u="none" strike="noStrike" dirty="0" smtClean="0">
                          <a:effectLst/>
                        </a:rPr>
                        <a:t>Topic 2</a:t>
                      </a:r>
                    </a:p>
                    <a:p>
                      <a:pPr algn="r" fontAlgn="b"/>
                      <a:endParaRPr lang="nl-NL"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b="1" u="none" strike="noStrike" dirty="0" smtClean="0">
                          <a:effectLst/>
                        </a:rPr>
                        <a:t>#</a:t>
                      </a:r>
                      <a:r>
                        <a:rPr lang="nl-NL" sz="2000" b="1" u="none" strike="noStrike" baseline="0" dirty="0" smtClean="0">
                          <a:effectLst/>
                        </a:rPr>
                        <a:t> </a:t>
                      </a:r>
                      <a:r>
                        <a:rPr lang="nl-NL" sz="2000" b="1" u="none" strike="noStrike" baseline="0" dirty="0" err="1" smtClean="0">
                          <a:effectLst/>
                        </a:rPr>
                        <a:t>terms</a:t>
                      </a:r>
                      <a:endParaRPr lang="nl-NL" sz="2000" b="1" u="none" strike="noStrike" baseline="0" dirty="0" smtClean="0">
                        <a:effectLst/>
                      </a:endParaRPr>
                    </a:p>
                    <a:p>
                      <a:pPr algn="r" fontAlgn="b"/>
                      <a:r>
                        <a:rPr lang="nl-NL" sz="2000" u="none" strike="noStrike" dirty="0" smtClean="0">
                          <a:effectLst/>
                        </a:rPr>
                        <a:t>18</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b="1" u="none" strike="noStrike" dirty="0" smtClean="0">
                          <a:effectLst/>
                        </a:rPr>
                        <a:t># </a:t>
                      </a:r>
                      <a:r>
                        <a:rPr lang="nl-NL" sz="2000" b="1" u="none" strike="noStrike" dirty="0" err="1" smtClean="0">
                          <a:effectLst/>
                        </a:rPr>
                        <a:t>results</a:t>
                      </a:r>
                      <a:endParaRPr lang="nl-NL" sz="2000" b="1" u="none" strike="noStrike" dirty="0" smtClean="0">
                        <a:effectLst/>
                      </a:endParaRPr>
                    </a:p>
                    <a:p>
                      <a:pPr algn="r" fontAlgn="b"/>
                      <a:r>
                        <a:rPr lang="nl-NL" sz="2000" u="none" strike="noStrike" dirty="0" smtClean="0">
                          <a:effectLst/>
                        </a:rPr>
                        <a:t>53</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endParaRPr lang="nl-NL"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u="none" strike="noStrike" dirty="0" smtClean="0">
                          <a:effectLst/>
                        </a:rPr>
                        <a:t>49</a:t>
                      </a:r>
                    </a:p>
                    <a:p>
                      <a:pPr algn="r" fontAlgn="b"/>
                      <a:r>
                        <a:rPr lang="nl-NL" sz="2000" b="0" i="1" u="none" strike="noStrike" dirty="0" err="1" smtClean="0">
                          <a:solidFill>
                            <a:srgbClr val="000000"/>
                          </a:solidFill>
                          <a:effectLst/>
                          <a:latin typeface="Calibri" panose="020F0502020204030204" pitchFamily="34" charset="0"/>
                        </a:rPr>
                        <a:t>Spec</a:t>
                      </a:r>
                      <a:endParaRPr lang="nl-NL" sz="2000" b="0" i="1" u="none" strike="noStrike" dirty="0" smtClean="0">
                        <a:solidFill>
                          <a:srgbClr val="000000"/>
                        </a:solidFill>
                        <a:effectLst/>
                        <a:latin typeface="Calibri" panose="020F0502020204030204" pitchFamily="34" charset="0"/>
                      </a:endParaRPr>
                    </a:p>
                    <a:p>
                      <a:pPr algn="r" fontAlgn="b"/>
                      <a:r>
                        <a:rPr lang="nl-NL" sz="2000" b="0" i="1" u="none" strike="noStrike" dirty="0" smtClean="0">
                          <a:solidFill>
                            <a:srgbClr val="000000"/>
                          </a:solidFill>
                          <a:effectLst/>
                          <a:latin typeface="Calibri" panose="020F0502020204030204" pitchFamily="34" charset="0"/>
                        </a:rPr>
                        <a:t>Sens</a:t>
                      </a:r>
                    </a:p>
                  </a:txBody>
                  <a:tcPr marL="9525" marR="9525" marT="9525" marB="0" anchor="b">
                    <a:noFill/>
                  </a:tcPr>
                </a:tc>
                <a:tc>
                  <a:txBody>
                    <a:bodyPr/>
                    <a:lstStyle/>
                    <a:p>
                      <a:pPr algn="r" fontAlgn="b"/>
                      <a:r>
                        <a:rPr lang="nl-NL" sz="2000" u="none" strike="noStrike" dirty="0" smtClean="0">
                          <a:effectLst/>
                        </a:rPr>
                        <a:t>213</a:t>
                      </a:r>
                    </a:p>
                    <a:p>
                      <a:pPr algn="r" fontAlgn="b"/>
                      <a:r>
                        <a:rPr lang="nl-NL" sz="2000" b="0" i="1" u="none" strike="noStrike" dirty="0" smtClean="0">
                          <a:solidFill>
                            <a:srgbClr val="000000"/>
                          </a:solidFill>
                          <a:effectLst/>
                          <a:latin typeface="Calibri" panose="020F0502020204030204" pitchFamily="34" charset="0"/>
                        </a:rPr>
                        <a:t>146</a:t>
                      </a:r>
                    </a:p>
                    <a:p>
                      <a:pPr algn="r" fontAlgn="b"/>
                      <a:r>
                        <a:rPr lang="nl-NL" sz="2000" b="0" i="1" u="none" strike="noStrike" dirty="0" smtClean="0">
                          <a:solidFill>
                            <a:srgbClr val="000000"/>
                          </a:solidFill>
                          <a:effectLst/>
                          <a:latin typeface="Calibri" panose="020F0502020204030204" pitchFamily="34" charset="0"/>
                        </a:rPr>
                        <a:t>1282</a:t>
                      </a:r>
                      <a:endParaRPr lang="nl-NL" sz="2000" b="0" i="1" u="none" strike="noStrike" dirty="0">
                        <a:solidFill>
                          <a:srgbClr val="000000"/>
                        </a:solidFill>
                        <a:effectLst/>
                        <a:latin typeface="Calibri" panose="020F0502020204030204" pitchFamily="34" charset="0"/>
                      </a:endParaRPr>
                    </a:p>
                  </a:txBody>
                  <a:tcPr marL="9525" marR="9525" marT="9525" marB="0" anchor="b">
                    <a:no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25551096"/>
              </p:ext>
            </p:extLst>
          </p:nvPr>
        </p:nvGraphicFramePr>
        <p:xfrm>
          <a:off x="4860032" y="560388"/>
          <a:ext cx="4104456" cy="3429000"/>
        </p:xfrm>
        <a:graphic>
          <a:graphicData uri="http://schemas.openxmlformats.org/drawingml/2006/table">
            <a:tbl>
              <a:tblPr>
                <a:tableStyleId>{5C22544A-7EE6-4342-B048-85BDC9FD1C3A}</a:tableStyleId>
              </a:tblPr>
              <a:tblGrid>
                <a:gridCol w="864096"/>
                <a:gridCol w="1152128"/>
                <a:gridCol w="2088232"/>
              </a:tblGrid>
              <a:tr h="190500">
                <a:tc>
                  <a:txBody>
                    <a:bodyPr/>
                    <a:lstStyle/>
                    <a:p>
                      <a:pPr algn="r" fontAlgn="b"/>
                      <a:r>
                        <a:rPr lang="nl-NL" sz="2000" b="1" u="none" strike="noStrike" dirty="0" smtClean="0">
                          <a:effectLst/>
                        </a:rPr>
                        <a:t>Topic 3</a:t>
                      </a:r>
                    </a:p>
                    <a:p>
                      <a:pPr algn="r" fontAlgn="b"/>
                      <a:endParaRPr lang="nl-NL"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b="1" u="none" strike="noStrike" dirty="0" smtClean="0">
                          <a:effectLst/>
                        </a:rPr>
                        <a:t># </a:t>
                      </a:r>
                      <a:r>
                        <a:rPr lang="nl-NL" sz="2000" b="1" u="none" strike="noStrike" dirty="0" err="1" smtClean="0">
                          <a:effectLst/>
                        </a:rPr>
                        <a:t>terms</a:t>
                      </a:r>
                      <a:endParaRPr lang="nl-NL" sz="2000" b="1" u="none" strike="noStrike" dirty="0" smtClean="0">
                        <a:effectLst/>
                      </a:endParaRPr>
                    </a:p>
                    <a:p>
                      <a:pPr algn="r" fontAlgn="b"/>
                      <a:r>
                        <a:rPr lang="nl-NL" sz="2000" u="none" strike="noStrike" dirty="0" smtClean="0">
                          <a:effectLst/>
                        </a:rPr>
                        <a:t>15</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b="1" u="none" strike="noStrike" dirty="0" smtClean="0">
                          <a:effectLst/>
                        </a:rPr>
                        <a:t># </a:t>
                      </a:r>
                      <a:r>
                        <a:rPr lang="nl-NL" sz="2000" b="1" u="none" strike="noStrike" dirty="0" err="1" smtClean="0">
                          <a:effectLst/>
                        </a:rPr>
                        <a:t>results</a:t>
                      </a:r>
                      <a:endParaRPr lang="nl-NL" sz="2000" b="1" u="none" strike="noStrike" dirty="0" smtClean="0">
                        <a:effectLst/>
                      </a:endParaRPr>
                    </a:p>
                    <a:p>
                      <a:pPr algn="r" fontAlgn="b"/>
                      <a:r>
                        <a:rPr lang="nl-NL" sz="2000" u="none" strike="noStrike" dirty="0" smtClean="0">
                          <a:effectLst/>
                        </a:rPr>
                        <a:t>919</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endParaRPr lang="nl-NL"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u="none" strike="noStrike" dirty="0">
                          <a:effectLst/>
                        </a:rPr>
                        <a:t>19</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u="none" strike="noStrike">
                          <a:effectLst/>
                        </a:rPr>
                        <a:t>2028</a:t>
                      </a:r>
                      <a:endParaRPr lang="nl-NL" sz="2000" b="0" i="0" u="none" strike="noStrike">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endParaRPr lang="nl-NL"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u="none" strike="noStrike" dirty="0">
                          <a:effectLst/>
                        </a:rPr>
                        <a:t>23</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u="none" strike="noStrike">
                          <a:effectLst/>
                        </a:rPr>
                        <a:t>2368</a:t>
                      </a:r>
                      <a:endParaRPr lang="nl-NL" sz="2000" b="0" i="0" u="none" strike="noStrike">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endParaRPr lang="nl-NL"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u="none" strike="noStrike" dirty="0">
                          <a:effectLst/>
                        </a:rPr>
                        <a:t>24</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u="none" strike="noStrike" dirty="0">
                          <a:effectLst/>
                        </a:rPr>
                        <a:t>2924</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endParaRPr lang="nl-NL"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u="none" strike="noStrike">
                          <a:effectLst/>
                        </a:rPr>
                        <a:t>26</a:t>
                      </a:r>
                      <a:endParaRPr lang="nl-NL"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u="none" strike="noStrike" dirty="0">
                          <a:effectLst/>
                        </a:rPr>
                        <a:t>3225</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endParaRPr lang="nl-NL"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u="none" strike="noStrike">
                          <a:effectLst/>
                        </a:rPr>
                        <a:t>38</a:t>
                      </a:r>
                      <a:endParaRPr lang="nl-NL"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u="none" strike="noStrike" dirty="0">
                          <a:effectLst/>
                        </a:rPr>
                        <a:t>3372</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endParaRPr lang="nl-NL"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u="none" strike="noStrike">
                          <a:effectLst/>
                        </a:rPr>
                        <a:t>56</a:t>
                      </a:r>
                      <a:endParaRPr lang="nl-NL"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u="none" strike="noStrike" dirty="0">
                          <a:effectLst/>
                        </a:rPr>
                        <a:t>5057</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endParaRPr lang="nl-NL"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u="none" strike="noStrike" dirty="0" smtClean="0">
                          <a:effectLst/>
                        </a:rPr>
                        <a:t>63</a:t>
                      </a:r>
                    </a:p>
                    <a:p>
                      <a:pPr algn="r" fontAlgn="b"/>
                      <a:r>
                        <a:rPr lang="nl-NL" sz="2000" b="0" i="1" u="none" strike="noStrike" dirty="0" err="1" smtClean="0">
                          <a:solidFill>
                            <a:srgbClr val="000000"/>
                          </a:solidFill>
                          <a:effectLst/>
                          <a:latin typeface="Calibri" panose="020F0502020204030204" pitchFamily="34" charset="0"/>
                        </a:rPr>
                        <a:t>Spec</a:t>
                      </a:r>
                      <a:endParaRPr lang="nl-NL" sz="2000" b="0" i="1" u="none" strike="noStrike" dirty="0" smtClean="0">
                        <a:solidFill>
                          <a:srgbClr val="000000"/>
                        </a:solidFill>
                        <a:effectLst/>
                        <a:latin typeface="Calibri" panose="020F0502020204030204" pitchFamily="34" charset="0"/>
                      </a:endParaRPr>
                    </a:p>
                    <a:p>
                      <a:pPr algn="r" fontAlgn="b"/>
                      <a:r>
                        <a:rPr lang="nl-NL" sz="2000" b="0" i="1" u="none" strike="noStrike" dirty="0" smtClean="0">
                          <a:solidFill>
                            <a:srgbClr val="000000"/>
                          </a:solidFill>
                          <a:effectLst/>
                          <a:latin typeface="Calibri" panose="020F0502020204030204" pitchFamily="34" charset="0"/>
                        </a:rPr>
                        <a:t>Sens</a:t>
                      </a:r>
                    </a:p>
                  </a:txBody>
                  <a:tcPr marL="9525" marR="9525" marT="9525" marB="0" anchor="b">
                    <a:noFill/>
                  </a:tcPr>
                </a:tc>
                <a:tc>
                  <a:txBody>
                    <a:bodyPr/>
                    <a:lstStyle/>
                    <a:p>
                      <a:pPr algn="r" fontAlgn="b"/>
                      <a:r>
                        <a:rPr lang="nl-NL" sz="2000" u="none" strike="noStrike" dirty="0" smtClean="0">
                          <a:effectLst/>
                        </a:rPr>
                        <a:t>27427</a:t>
                      </a:r>
                    </a:p>
                    <a:p>
                      <a:pPr algn="r" fontAlgn="b"/>
                      <a:r>
                        <a:rPr lang="nl-NL" sz="2000" b="0" i="1" u="none" strike="noStrike" dirty="0" smtClean="0">
                          <a:solidFill>
                            <a:srgbClr val="000000"/>
                          </a:solidFill>
                          <a:effectLst/>
                          <a:latin typeface="Calibri" panose="020F0502020204030204" pitchFamily="34" charset="0"/>
                        </a:rPr>
                        <a:t>1984</a:t>
                      </a:r>
                    </a:p>
                    <a:p>
                      <a:pPr algn="r" fontAlgn="b"/>
                      <a:r>
                        <a:rPr lang="nl-NL" sz="2000" b="0" i="1" u="none" strike="noStrike" dirty="0" smtClean="0">
                          <a:solidFill>
                            <a:srgbClr val="000000"/>
                          </a:solidFill>
                          <a:effectLst/>
                          <a:latin typeface="Calibri" panose="020F0502020204030204" pitchFamily="34" charset="0"/>
                        </a:rPr>
                        <a:t>3441</a:t>
                      </a:r>
                      <a:endParaRPr lang="nl-NL" sz="2000" b="0" i="1" u="none" strike="noStrike" dirty="0">
                        <a:solidFill>
                          <a:srgbClr val="000000"/>
                        </a:solidFill>
                        <a:effectLst/>
                        <a:latin typeface="Calibri" panose="020F0502020204030204" pitchFamily="34" charset="0"/>
                      </a:endParaRPr>
                    </a:p>
                  </a:txBody>
                  <a:tcPr marL="9525" marR="9525" marT="9525" marB="0" anchor="b">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00625499"/>
              </p:ext>
            </p:extLst>
          </p:nvPr>
        </p:nvGraphicFramePr>
        <p:xfrm>
          <a:off x="457201" y="4293096"/>
          <a:ext cx="3898776" cy="2171700"/>
        </p:xfrm>
        <a:graphic>
          <a:graphicData uri="http://schemas.openxmlformats.org/drawingml/2006/table">
            <a:tbl>
              <a:tblPr>
                <a:tableStyleId>{5C22544A-7EE6-4342-B048-85BDC9FD1C3A}</a:tableStyleId>
              </a:tblPr>
              <a:tblGrid>
                <a:gridCol w="946447"/>
                <a:gridCol w="1008112"/>
                <a:gridCol w="1944217"/>
              </a:tblGrid>
              <a:tr h="190500">
                <a:tc>
                  <a:txBody>
                    <a:bodyPr/>
                    <a:lstStyle/>
                    <a:p>
                      <a:pPr algn="r" fontAlgn="b"/>
                      <a:r>
                        <a:rPr lang="nl-NL" sz="2000" b="1" u="none" strike="noStrike" dirty="0" smtClean="0">
                          <a:effectLst/>
                        </a:rPr>
                        <a:t>Topic 4</a:t>
                      </a:r>
                    </a:p>
                    <a:p>
                      <a:pPr algn="r" fontAlgn="b"/>
                      <a:endParaRPr lang="nl-NL"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b="1" u="none" strike="noStrike" dirty="0" smtClean="0">
                          <a:effectLst/>
                        </a:rPr>
                        <a:t># </a:t>
                      </a:r>
                      <a:r>
                        <a:rPr lang="nl-NL" sz="2000" b="1" u="none" strike="noStrike" dirty="0" err="1" smtClean="0">
                          <a:effectLst/>
                        </a:rPr>
                        <a:t>terms</a:t>
                      </a:r>
                      <a:endParaRPr lang="nl-NL" sz="2000" b="1" u="none" strike="noStrike" dirty="0" smtClean="0">
                        <a:effectLst/>
                      </a:endParaRPr>
                    </a:p>
                    <a:p>
                      <a:pPr algn="r" fontAlgn="b"/>
                      <a:r>
                        <a:rPr lang="nl-NL" sz="2000" u="none" strike="noStrike" dirty="0" smtClean="0">
                          <a:effectLst/>
                        </a:rPr>
                        <a:t>19</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b="1" u="none" strike="noStrike" dirty="0" smtClean="0">
                          <a:effectLst/>
                        </a:rPr>
                        <a:t># </a:t>
                      </a:r>
                      <a:r>
                        <a:rPr lang="nl-NL" sz="2000" b="1" u="none" strike="noStrike" dirty="0" err="1" smtClean="0">
                          <a:effectLst/>
                        </a:rPr>
                        <a:t>results</a:t>
                      </a:r>
                      <a:endParaRPr lang="nl-NL" sz="2000" b="1" u="none" strike="noStrike" dirty="0" smtClean="0">
                        <a:effectLst/>
                      </a:endParaRPr>
                    </a:p>
                    <a:p>
                      <a:pPr algn="r" fontAlgn="b"/>
                      <a:r>
                        <a:rPr lang="nl-NL" sz="2000" u="none" strike="noStrike" dirty="0" smtClean="0">
                          <a:effectLst/>
                        </a:rPr>
                        <a:t>60</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endParaRPr lang="nl-NL"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u="none" strike="noStrike" dirty="0">
                          <a:effectLst/>
                        </a:rPr>
                        <a:t>20</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u="none" strike="noStrike" dirty="0">
                          <a:effectLst/>
                        </a:rPr>
                        <a:t>2272</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endParaRPr lang="nl-NL"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u="none" strike="noStrike">
                          <a:effectLst/>
                        </a:rPr>
                        <a:t>24</a:t>
                      </a:r>
                      <a:endParaRPr lang="nl-NL"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u="none" strike="noStrike" dirty="0">
                          <a:effectLst/>
                        </a:rPr>
                        <a:t>3741</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endParaRPr lang="nl-NL"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nl-NL" sz="2000" u="none" strike="noStrike" dirty="0" smtClean="0">
                          <a:effectLst/>
                        </a:rPr>
                        <a:t>26</a:t>
                      </a:r>
                    </a:p>
                    <a:p>
                      <a:pPr algn="r" fontAlgn="b"/>
                      <a:r>
                        <a:rPr lang="nl-NL" sz="2000" b="0" i="1" u="none" strike="noStrike" dirty="0" err="1" smtClean="0">
                          <a:solidFill>
                            <a:srgbClr val="000000"/>
                          </a:solidFill>
                          <a:effectLst/>
                          <a:latin typeface="Calibri" panose="020F0502020204030204" pitchFamily="34" charset="0"/>
                        </a:rPr>
                        <a:t>Spec</a:t>
                      </a:r>
                      <a:endParaRPr lang="nl-NL" sz="2000" b="0" i="1" u="none" strike="noStrike" dirty="0" smtClean="0">
                        <a:solidFill>
                          <a:srgbClr val="000000"/>
                        </a:solidFill>
                        <a:effectLst/>
                        <a:latin typeface="Calibri" panose="020F0502020204030204" pitchFamily="34" charset="0"/>
                      </a:endParaRPr>
                    </a:p>
                    <a:p>
                      <a:pPr algn="r" fontAlgn="b"/>
                      <a:r>
                        <a:rPr lang="nl-NL" sz="2000" b="0" i="1" u="none" strike="noStrike" dirty="0" smtClean="0">
                          <a:solidFill>
                            <a:srgbClr val="000000"/>
                          </a:solidFill>
                          <a:effectLst/>
                          <a:latin typeface="Calibri" panose="020F0502020204030204" pitchFamily="34" charset="0"/>
                        </a:rPr>
                        <a:t>Sens</a:t>
                      </a:r>
                    </a:p>
                  </a:txBody>
                  <a:tcPr marL="9525" marR="9525" marT="9525" marB="0" anchor="b">
                    <a:noFill/>
                  </a:tcPr>
                </a:tc>
                <a:tc>
                  <a:txBody>
                    <a:bodyPr/>
                    <a:lstStyle/>
                    <a:p>
                      <a:pPr algn="r" fontAlgn="b"/>
                      <a:r>
                        <a:rPr lang="nl-NL" sz="2000" u="none" strike="noStrike" dirty="0" smtClean="0">
                          <a:effectLst/>
                        </a:rPr>
                        <a:t>6307</a:t>
                      </a:r>
                    </a:p>
                    <a:p>
                      <a:pPr algn="r" fontAlgn="b"/>
                      <a:r>
                        <a:rPr lang="nl-NL" sz="2000" b="0" i="1" u="none" strike="noStrike" dirty="0" smtClean="0">
                          <a:solidFill>
                            <a:srgbClr val="000000"/>
                          </a:solidFill>
                          <a:effectLst/>
                          <a:latin typeface="Calibri" panose="020F0502020204030204" pitchFamily="34" charset="0"/>
                        </a:rPr>
                        <a:t>2189</a:t>
                      </a:r>
                    </a:p>
                    <a:p>
                      <a:pPr algn="r" fontAlgn="b"/>
                      <a:r>
                        <a:rPr lang="nl-NL" sz="2000" b="0" i="1" u="none" strike="noStrike" dirty="0" smtClean="0">
                          <a:solidFill>
                            <a:srgbClr val="000000"/>
                          </a:solidFill>
                          <a:effectLst/>
                          <a:latin typeface="Calibri" panose="020F0502020204030204" pitchFamily="34" charset="0"/>
                        </a:rPr>
                        <a:t>4799</a:t>
                      </a:r>
                      <a:endParaRPr lang="nl-NL" sz="2000" b="0" i="1" u="none" strike="noStrike" dirty="0">
                        <a:solidFill>
                          <a:srgbClr val="000000"/>
                        </a:solidFill>
                        <a:effectLst/>
                        <a:latin typeface="Calibri" panose="020F0502020204030204" pitchFamily="34" charset="0"/>
                      </a:endParaRPr>
                    </a:p>
                  </a:txBody>
                  <a:tcPr marL="9525" marR="9525" marT="9525" marB="0" anchor="b">
                    <a:noFill/>
                  </a:tcPr>
                </a:tc>
              </a:tr>
            </a:tbl>
          </a:graphicData>
        </a:graphic>
      </p:graphicFrame>
    </p:spTree>
    <p:extLst>
      <p:ext uri="{BB962C8B-B14F-4D97-AF65-F5344CB8AC3E}">
        <p14:creationId xmlns:p14="http://schemas.microsoft.com/office/powerpoint/2010/main" val="290530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390986"/>
              </p:ext>
            </p:extLst>
          </p:nvPr>
        </p:nvGraphicFramePr>
        <p:xfrm>
          <a:off x="1187624" y="476672"/>
          <a:ext cx="1296144" cy="5657850"/>
        </p:xfrm>
        <a:graphic>
          <a:graphicData uri="http://schemas.openxmlformats.org/drawingml/2006/table">
            <a:tbl>
              <a:tblPr>
                <a:tableStyleId>{5C22544A-7EE6-4342-B048-85BDC9FD1C3A}</a:tableStyleId>
              </a:tblPr>
              <a:tblGrid>
                <a:gridCol w="1296144"/>
              </a:tblGrid>
              <a:tr h="190500">
                <a:tc>
                  <a:txBody>
                    <a:bodyPr/>
                    <a:lstStyle/>
                    <a:p>
                      <a:pPr algn="r" fontAlgn="b"/>
                      <a:r>
                        <a:rPr lang="nl-NL" sz="2000" b="1" u="none" strike="noStrike" dirty="0" err="1">
                          <a:effectLst/>
                        </a:rPr>
                        <a:t>sensitivity</a:t>
                      </a:r>
                      <a:endParaRPr lang="nl-NL" sz="2000" b="1"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dirty="0">
                          <a:effectLst/>
                        </a:rPr>
                        <a:t>2%</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dirty="0">
                          <a:effectLst/>
                        </a:rPr>
                        <a:t>8%</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dirty="0">
                          <a:effectLst/>
                        </a:rPr>
                        <a:t>21%</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dirty="0">
                          <a:effectLst/>
                        </a:rPr>
                        <a:t>27%</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dirty="0">
                          <a:effectLst/>
                        </a:rPr>
                        <a:t>34%</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dirty="0">
                          <a:effectLst/>
                        </a:rPr>
                        <a:t>36%</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dirty="0">
                          <a:effectLst/>
                        </a:rPr>
                        <a:t>42%</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dirty="0">
                          <a:effectLst/>
                        </a:rPr>
                        <a:t>68%</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dirty="0">
                          <a:effectLst/>
                        </a:rPr>
                        <a:t>90%</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dirty="0">
                          <a:effectLst/>
                        </a:rPr>
                        <a:t>93%</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dirty="0">
                          <a:effectLst/>
                        </a:rPr>
                        <a:t>99%</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dirty="0">
                          <a:effectLst/>
                        </a:rPr>
                        <a:t>99%</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dirty="0">
                          <a:effectLst/>
                        </a:rPr>
                        <a:t>99%</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dirty="0">
                          <a:effectLst/>
                        </a:rPr>
                        <a:t>99%</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dirty="0">
                          <a:effectLst/>
                        </a:rPr>
                        <a:t>100%</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dirty="0">
                          <a:effectLst/>
                        </a:rPr>
                        <a:t>100%</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dirty="0">
                          <a:effectLst/>
                        </a:rPr>
                        <a:t>100%</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bl>
          </a:graphicData>
        </a:graphic>
      </p:graphicFrame>
      <p:sp>
        <p:nvSpPr>
          <p:cNvPr id="4" name="Footer Placeholder 3"/>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345383405"/>
              </p:ext>
            </p:extLst>
          </p:nvPr>
        </p:nvGraphicFramePr>
        <p:xfrm>
          <a:off x="6516216" y="476672"/>
          <a:ext cx="1456928" cy="5657850"/>
        </p:xfrm>
        <a:graphic>
          <a:graphicData uri="http://schemas.openxmlformats.org/drawingml/2006/table">
            <a:tbl>
              <a:tblPr>
                <a:tableStyleId>{5C22544A-7EE6-4342-B048-85BDC9FD1C3A}</a:tableStyleId>
              </a:tblPr>
              <a:tblGrid>
                <a:gridCol w="1456928"/>
              </a:tblGrid>
              <a:tr h="190500">
                <a:tc>
                  <a:txBody>
                    <a:bodyPr/>
                    <a:lstStyle/>
                    <a:p>
                      <a:pPr algn="r" fontAlgn="b"/>
                      <a:r>
                        <a:rPr lang="nl-NL" sz="2000" b="1" u="none" strike="noStrike" dirty="0" err="1">
                          <a:effectLst/>
                        </a:rPr>
                        <a:t>specificity</a:t>
                      </a:r>
                      <a:endParaRPr lang="nl-NL" sz="2000" b="1"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a:effectLst/>
                        </a:rPr>
                        <a:t>1%</a:t>
                      </a:r>
                      <a:endParaRPr lang="nl-NL" sz="2000" b="0" i="0" u="none" strike="noStrike">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a:effectLst/>
                        </a:rPr>
                        <a:t>36%</a:t>
                      </a:r>
                      <a:endParaRPr lang="nl-NL" sz="2000" b="0" i="0" u="none" strike="noStrike">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a:effectLst/>
                        </a:rPr>
                        <a:t>38%</a:t>
                      </a:r>
                      <a:endParaRPr lang="nl-NL" sz="2000" b="0" i="0" u="none" strike="noStrike">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a:effectLst/>
                        </a:rPr>
                        <a:t>49%</a:t>
                      </a:r>
                      <a:endParaRPr lang="nl-NL" sz="2000" b="0" i="0" u="none" strike="noStrike">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a:effectLst/>
                        </a:rPr>
                        <a:t>61%</a:t>
                      </a:r>
                      <a:endParaRPr lang="nl-NL" sz="2000" b="0" i="0" u="none" strike="noStrike">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a:effectLst/>
                        </a:rPr>
                        <a:t>64%</a:t>
                      </a:r>
                      <a:endParaRPr lang="nl-NL" sz="2000" b="0" i="0" u="none" strike="noStrike">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a:effectLst/>
                        </a:rPr>
                        <a:t>71%</a:t>
                      </a:r>
                      <a:endParaRPr lang="nl-NL" sz="2000" b="0" i="0" u="none" strike="noStrike">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a:effectLst/>
                        </a:rPr>
                        <a:t>73%</a:t>
                      </a:r>
                      <a:endParaRPr lang="nl-NL" sz="2000" b="0" i="0" u="none" strike="noStrike">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a:effectLst/>
                        </a:rPr>
                        <a:t>73%</a:t>
                      </a:r>
                      <a:endParaRPr lang="nl-NL" sz="2000" b="0" i="0" u="none" strike="noStrike">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a:effectLst/>
                        </a:rPr>
                        <a:t>79%</a:t>
                      </a:r>
                      <a:endParaRPr lang="nl-NL" sz="2000" b="0" i="0" u="none" strike="noStrike">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a:effectLst/>
                        </a:rPr>
                        <a:t>85%</a:t>
                      </a:r>
                      <a:endParaRPr lang="nl-NL" sz="2000" b="0" i="0" u="none" strike="noStrike">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a:effectLst/>
                        </a:rPr>
                        <a:t>87%</a:t>
                      </a:r>
                      <a:endParaRPr lang="nl-NL" sz="2000" b="0" i="0" u="none" strike="noStrike">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a:effectLst/>
                        </a:rPr>
                        <a:t>95%</a:t>
                      </a:r>
                      <a:endParaRPr lang="nl-NL" sz="2000" b="0" i="0" u="none" strike="noStrike">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a:effectLst/>
                        </a:rPr>
                        <a:t>100%</a:t>
                      </a:r>
                      <a:endParaRPr lang="nl-NL" sz="2000" b="0" i="0" u="none" strike="noStrike">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a:effectLst/>
                        </a:rPr>
                        <a:t>100%</a:t>
                      </a:r>
                      <a:endParaRPr lang="nl-NL" sz="2000" b="0" i="0" u="none" strike="noStrike">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a:effectLst/>
                        </a:rPr>
                        <a:t>100%</a:t>
                      </a:r>
                      <a:endParaRPr lang="nl-NL" sz="2000" b="0" i="0" u="none" strike="noStrike">
                        <a:solidFill>
                          <a:srgbClr val="000000"/>
                        </a:solidFill>
                        <a:effectLst/>
                        <a:latin typeface="Calibri" panose="020F0502020204030204" pitchFamily="34" charset="0"/>
                      </a:endParaRPr>
                    </a:p>
                  </a:txBody>
                  <a:tcPr marL="9525" marR="9525" marT="9525" marB="0" anchor="b">
                    <a:noFill/>
                  </a:tcPr>
                </a:tc>
              </a:tr>
              <a:tr h="190500">
                <a:tc>
                  <a:txBody>
                    <a:bodyPr/>
                    <a:lstStyle/>
                    <a:p>
                      <a:pPr algn="r" fontAlgn="b"/>
                      <a:r>
                        <a:rPr lang="nl-NL" sz="2000" u="none" strike="noStrike" dirty="0">
                          <a:effectLst/>
                        </a:rPr>
                        <a:t>100%</a:t>
                      </a:r>
                      <a:endParaRPr lang="nl-NL" sz="2000" b="0" i="0" u="none" strike="noStrike" dirty="0">
                        <a:solidFill>
                          <a:srgbClr val="000000"/>
                        </a:solidFill>
                        <a:effectLst/>
                        <a:latin typeface="Calibri" panose="020F0502020204030204" pitchFamily="34" charset="0"/>
                      </a:endParaRPr>
                    </a:p>
                  </a:txBody>
                  <a:tcPr marL="9525" marR="9525" marT="9525" marB="0" anchor="b">
                    <a:noFill/>
                  </a:tcPr>
                </a:tc>
              </a:tr>
            </a:tbl>
          </a:graphicData>
        </a:graphic>
      </p:graphicFrame>
    </p:spTree>
    <p:extLst>
      <p:ext uri="{BB962C8B-B14F-4D97-AF65-F5344CB8AC3E}">
        <p14:creationId xmlns:p14="http://schemas.microsoft.com/office/powerpoint/2010/main" val="1588135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Content Placeholder 2"/>
          <p:cNvSpPr>
            <a:spLocks noGrp="1"/>
          </p:cNvSpPr>
          <p:nvPr>
            <p:ph idx="1"/>
          </p:nvPr>
        </p:nvSpPr>
        <p:spPr/>
        <p:txBody>
          <a:bodyPr/>
          <a:lstStyle/>
          <a:p>
            <a:endParaRPr lang="nl-NL"/>
          </a:p>
        </p:txBody>
      </p:sp>
      <p:pic>
        <p:nvPicPr>
          <p:cNvPr id="4" name="Picture 3"/>
          <p:cNvPicPr>
            <a:picLocks noChangeAspect="1"/>
          </p:cNvPicPr>
          <p:nvPr/>
        </p:nvPicPr>
        <p:blipFill>
          <a:blip r:embed="rId2"/>
          <a:stretch>
            <a:fillRect/>
          </a:stretch>
        </p:blipFill>
        <p:spPr>
          <a:xfrm>
            <a:off x="0" y="0"/>
            <a:ext cx="9360000" cy="7267245"/>
          </a:xfrm>
          <a:prstGeom prst="rect">
            <a:avLst/>
          </a:prstGeom>
        </p:spPr>
      </p:pic>
      <p:sp>
        <p:nvSpPr>
          <p:cNvPr id="6" name="TextBox 5"/>
          <p:cNvSpPr txBox="1"/>
          <p:nvPr/>
        </p:nvSpPr>
        <p:spPr>
          <a:xfrm>
            <a:off x="2880000" y="4320000"/>
            <a:ext cx="6480000" cy="3323987"/>
          </a:xfrm>
          <a:prstGeom prst="rect">
            <a:avLst/>
          </a:prstGeom>
          <a:solidFill>
            <a:schemeClr val="bg1"/>
          </a:solidFill>
        </p:spPr>
        <p:txBody>
          <a:bodyPr wrap="square" rtlCol="0">
            <a:spAutoFit/>
          </a:bodyPr>
          <a:lstStyle/>
          <a:p>
            <a:r>
              <a:rPr lang="en-US" sz="3000" i="0" dirty="0" smtClean="0"/>
              <a:t>vitamins hormones clinical dermatology</a:t>
            </a:r>
          </a:p>
          <a:p>
            <a:endParaRPr lang="en-US" sz="3000" i="0" dirty="0" smtClean="0"/>
          </a:p>
          <a:p>
            <a:endParaRPr lang="en-US" sz="3000" i="0" dirty="0" smtClean="0"/>
          </a:p>
          <a:p>
            <a:r>
              <a:rPr lang="en-US" sz="3000" i="0" dirty="0"/>
              <a:t>	</a:t>
            </a:r>
            <a:r>
              <a:rPr lang="en-US" sz="3000" i="0" dirty="0" smtClean="0"/>
              <a:t>			228 results</a:t>
            </a:r>
          </a:p>
          <a:p>
            <a:endParaRPr lang="en-US" sz="3000" i="0" dirty="0"/>
          </a:p>
          <a:p>
            <a:endParaRPr lang="nl-NL" sz="3000" i="0" dirty="0"/>
          </a:p>
        </p:txBody>
      </p:sp>
    </p:spTree>
    <p:extLst>
      <p:ext uri="{BB962C8B-B14F-4D97-AF65-F5344CB8AC3E}">
        <p14:creationId xmlns:p14="http://schemas.microsoft.com/office/powerpoint/2010/main" val="135344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Agenda</a:t>
            </a:r>
            <a:endParaRPr lang="en-US" dirty="0"/>
          </a:p>
        </p:txBody>
      </p:sp>
      <p:sp>
        <p:nvSpPr>
          <p:cNvPr id="3" name="Content Placeholder 2"/>
          <p:cNvSpPr>
            <a:spLocks noGrp="1"/>
          </p:cNvSpPr>
          <p:nvPr>
            <p:ph idx="1"/>
          </p:nvPr>
        </p:nvSpPr>
        <p:spPr>
          <a:xfrm>
            <a:off x="457200" y="1600200"/>
            <a:ext cx="8229600" cy="4781128"/>
          </a:xfrm>
        </p:spPr>
        <p:txBody>
          <a:bodyPr>
            <a:normAutofit fontScale="92500" lnSpcReduction="10000"/>
          </a:bodyPr>
          <a:lstStyle/>
          <a:p>
            <a:r>
              <a:rPr lang="nl-NL" dirty="0" err="1" smtClean="0">
                <a:solidFill>
                  <a:schemeClr val="bg1">
                    <a:lumMod val="75000"/>
                  </a:schemeClr>
                </a:solidFill>
              </a:rPr>
              <a:t>Analyzing</a:t>
            </a:r>
            <a:r>
              <a:rPr lang="nl-NL" dirty="0" smtClean="0">
                <a:solidFill>
                  <a:schemeClr val="bg1">
                    <a:lumMod val="75000"/>
                  </a:schemeClr>
                </a:solidFill>
              </a:rPr>
              <a:t> research question (</a:t>
            </a:r>
            <a:r>
              <a:rPr lang="nl-NL" dirty="0" err="1" smtClean="0">
                <a:solidFill>
                  <a:schemeClr val="bg1">
                    <a:lumMod val="75000"/>
                  </a:schemeClr>
                </a:solidFill>
              </a:rPr>
              <a:t>elements</a:t>
            </a:r>
            <a:r>
              <a:rPr lang="nl-NL" dirty="0" smtClean="0">
                <a:solidFill>
                  <a:schemeClr val="bg1">
                    <a:lumMod val="75000"/>
                  </a:schemeClr>
                </a:solidFill>
              </a:rPr>
              <a:t>)</a:t>
            </a:r>
          </a:p>
          <a:p>
            <a:r>
              <a:rPr lang="nl-NL" dirty="0" err="1" smtClean="0">
                <a:solidFill>
                  <a:schemeClr val="bg1">
                    <a:lumMod val="75000"/>
                  </a:schemeClr>
                </a:solidFill>
              </a:rPr>
              <a:t>Finding</a:t>
            </a:r>
            <a:r>
              <a:rPr lang="nl-NL" dirty="0" smtClean="0">
                <a:solidFill>
                  <a:schemeClr val="bg1">
                    <a:lumMod val="75000"/>
                  </a:schemeClr>
                </a:solidFill>
              </a:rPr>
              <a:t> search </a:t>
            </a:r>
            <a:r>
              <a:rPr lang="nl-NL" dirty="0" err="1" smtClean="0">
                <a:solidFill>
                  <a:schemeClr val="bg1">
                    <a:lumMod val="75000"/>
                  </a:schemeClr>
                </a:solidFill>
              </a:rPr>
              <a:t>terms</a:t>
            </a:r>
            <a:endParaRPr lang="nl-NL" dirty="0" smtClean="0">
              <a:solidFill>
                <a:schemeClr val="bg1">
                  <a:lumMod val="75000"/>
                </a:schemeClr>
              </a:solidFill>
            </a:endParaRPr>
          </a:p>
          <a:p>
            <a:r>
              <a:rPr lang="nl-NL" dirty="0" smtClean="0">
                <a:solidFill>
                  <a:schemeClr val="bg1">
                    <a:lumMod val="75000"/>
                  </a:schemeClr>
                </a:solidFill>
              </a:rPr>
              <a:t>Database </a:t>
            </a:r>
            <a:r>
              <a:rPr lang="nl-NL" dirty="0" err="1" smtClean="0">
                <a:solidFill>
                  <a:schemeClr val="bg1">
                    <a:lumMod val="75000"/>
                  </a:schemeClr>
                </a:solidFill>
              </a:rPr>
              <a:t>and</a:t>
            </a:r>
            <a:r>
              <a:rPr lang="nl-NL" dirty="0" smtClean="0">
                <a:solidFill>
                  <a:schemeClr val="bg1">
                    <a:lumMod val="75000"/>
                  </a:schemeClr>
                </a:solidFill>
              </a:rPr>
              <a:t> interface </a:t>
            </a:r>
            <a:r>
              <a:rPr lang="nl-NL" dirty="0" err="1" smtClean="0">
                <a:solidFill>
                  <a:schemeClr val="bg1">
                    <a:lumMod val="75000"/>
                  </a:schemeClr>
                </a:solidFill>
              </a:rPr>
              <a:t>choice</a:t>
            </a:r>
            <a:endParaRPr lang="nl-NL" dirty="0" smtClean="0">
              <a:solidFill>
                <a:schemeClr val="bg1">
                  <a:lumMod val="75000"/>
                </a:schemeClr>
              </a:solidFill>
            </a:endParaRPr>
          </a:p>
          <a:p>
            <a:r>
              <a:rPr lang="nl-NL" dirty="0" err="1" smtClean="0">
                <a:solidFill>
                  <a:schemeClr val="bg1">
                    <a:lumMod val="75000"/>
                  </a:schemeClr>
                </a:solidFill>
              </a:rPr>
              <a:t>Creating</a:t>
            </a:r>
            <a:r>
              <a:rPr lang="nl-NL" dirty="0" smtClean="0">
                <a:solidFill>
                  <a:schemeClr val="bg1">
                    <a:lumMod val="75000"/>
                  </a:schemeClr>
                </a:solidFill>
              </a:rPr>
              <a:t> a basic search </a:t>
            </a:r>
            <a:r>
              <a:rPr lang="nl-NL" dirty="0" err="1" smtClean="0">
                <a:solidFill>
                  <a:schemeClr val="bg1">
                    <a:lumMod val="75000"/>
                  </a:schemeClr>
                </a:solidFill>
              </a:rPr>
              <a:t>strategy</a:t>
            </a:r>
            <a:endParaRPr lang="nl-NL" dirty="0" smtClean="0">
              <a:solidFill>
                <a:schemeClr val="bg1">
                  <a:lumMod val="75000"/>
                </a:schemeClr>
              </a:solidFill>
            </a:endParaRPr>
          </a:p>
          <a:p>
            <a:r>
              <a:rPr lang="nl-NL" dirty="0" err="1" smtClean="0"/>
              <a:t>Working</a:t>
            </a:r>
            <a:r>
              <a:rPr lang="nl-NL" dirty="0" smtClean="0"/>
              <a:t> </a:t>
            </a:r>
            <a:r>
              <a:rPr lang="nl-NL" dirty="0" err="1" smtClean="0"/>
              <a:t>with</a:t>
            </a:r>
            <a:r>
              <a:rPr lang="nl-NL" dirty="0" smtClean="0"/>
              <a:t> long </a:t>
            </a:r>
            <a:r>
              <a:rPr lang="nl-NL" dirty="0" err="1" smtClean="0"/>
              <a:t>lists</a:t>
            </a:r>
            <a:r>
              <a:rPr lang="nl-NL" dirty="0" smtClean="0"/>
              <a:t> of </a:t>
            </a:r>
            <a:r>
              <a:rPr lang="nl-NL" dirty="0" err="1" smtClean="0"/>
              <a:t>terms</a:t>
            </a:r>
            <a:endParaRPr lang="nl-NL" dirty="0" smtClean="0"/>
          </a:p>
          <a:p>
            <a:r>
              <a:rPr lang="nl-NL" dirty="0" err="1" smtClean="0"/>
              <a:t>Finding</a:t>
            </a:r>
            <a:r>
              <a:rPr lang="nl-NL" dirty="0" smtClean="0"/>
              <a:t> mistakes</a:t>
            </a:r>
            <a:endParaRPr lang="nl-NL" dirty="0"/>
          </a:p>
          <a:p>
            <a:r>
              <a:rPr lang="nl-NL" dirty="0" smtClean="0"/>
              <a:t>Optimizing a search </a:t>
            </a:r>
            <a:r>
              <a:rPr lang="nl-NL" dirty="0" err="1" smtClean="0"/>
              <a:t>strategy</a:t>
            </a:r>
            <a:endParaRPr lang="nl-NL" dirty="0" smtClean="0"/>
          </a:p>
          <a:p>
            <a:r>
              <a:rPr lang="nl-NL" dirty="0" smtClean="0"/>
              <a:t>Translating </a:t>
            </a:r>
            <a:r>
              <a:rPr lang="nl-NL" dirty="0" err="1" smtClean="0"/>
              <a:t>queries</a:t>
            </a:r>
            <a:r>
              <a:rPr lang="nl-NL" dirty="0" smtClean="0"/>
              <a:t> </a:t>
            </a:r>
            <a:r>
              <a:rPr lang="nl-NL" dirty="0" err="1" smtClean="0"/>
              <a:t>between</a:t>
            </a:r>
            <a:r>
              <a:rPr lang="nl-NL" dirty="0" smtClean="0"/>
              <a:t> databases</a:t>
            </a:r>
          </a:p>
          <a:p>
            <a:r>
              <a:rPr lang="nl-NL" dirty="0" smtClean="0">
                <a:solidFill>
                  <a:schemeClr val="bg1">
                    <a:lumMod val="75000"/>
                  </a:schemeClr>
                </a:solidFill>
              </a:rPr>
              <a:t>Evaluation</a:t>
            </a:r>
          </a:p>
          <a:p>
            <a:pPr marL="0" indent="0">
              <a:buNone/>
            </a:pPr>
            <a:endParaRPr lang="nl-NL" dirty="0" smtClean="0"/>
          </a:p>
          <a:p>
            <a:endParaRPr lang="nl-NL" dirty="0" smtClean="0"/>
          </a:p>
        </p:txBody>
      </p:sp>
      <p:sp>
        <p:nvSpPr>
          <p:cNvPr id="5" name="TextBox 4"/>
          <p:cNvSpPr txBox="1"/>
          <p:nvPr/>
        </p:nvSpPr>
        <p:spPr>
          <a:xfrm>
            <a:off x="6402059" y="3580745"/>
            <a:ext cx="2736304" cy="477054"/>
          </a:xfrm>
          <a:prstGeom prst="rect">
            <a:avLst/>
          </a:prstGeom>
          <a:noFill/>
        </p:spPr>
        <p:txBody>
          <a:bodyPr wrap="square" rtlCol="0">
            <a:spAutoFit/>
          </a:bodyPr>
          <a:lstStyle/>
          <a:p>
            <a:pPr algn="r"/>
            <a:r>
              <a:rPr lang="nl-NL" sz="2500" dirty="0" err="1" smtClean="0"/>
              <a:t>Exercise</a:t>
            </a:r>
            <a:r>
              <a:rPr lang="nl-NL" sz="2500" dirty="0" smtClean="0"/>
              <a:t> 5</a:t>
            </a:r>
            <a:endParaRPr lang="nl-NL" sz="2500" dirty="0"/>
          </a:p>
        </p:txBody>
      </p:sp>
      <p:sp>
        <p:nvSpPr>
          <p:cNvPr id="6" name="TextBox 5"/>
          <p:cNvSpPr txBox="1"/>
          <p:nvPr/>
        </p:nvSpPr>
        <p:spPr>
          <a:xfrm>
            <a:off x="6402059" y="4149080"/>
            <a:ext cx="2736304" cy="477054"/>
          </a:xfrm>
          <a:prstGeom prst="rect">
            <a:avLst/>
          </a:prstGeom>
          <a:noFill/>
        </p:spPr>
        <p:txBody>
          <a:bodyPr wrap="square" rtlCol="0">
            <a:spAutoFit/>
          </a:bodyPr>
          <a:lstStyle/>
          <a:p>
            <a:pPr algn="r"/>
            <a:r>
              <a:rPr lang="nl-NL" sz="2500" dirty="0" err="1" smtClean="0"/>
              <a:t>Exercise</a:t>
            </a:r>
            <a:r>
              <a:rPr lang="nl-NL" sz="2500" dirty="0" smtClean="0"/>
              <a:t> 6</a:t>
            </a:r>
            <a:endParaRPr lang="nl-NL" sz="2500" dirty="0"/>
          </a:p>
        </p:txBody>
      </p:sp>
      <p:sp>
        <p:nvSpPr>
          <p:cNvPr id="7" name="TextBox 6"/>
          <p:cNvSpPr txBox="1"/>
          <p:nvPr/>
        </p:nvSpPr>
        <p:spPr>
          <a:xfrm>
            <a:off x="6379814" y="4626134"/>
            <a:ext cx="2736304" cy="477054"/>
          </a:xfrm>
          <a:prstGeom prst="rect">
            <a:avLst/>
          </a:prstGeom>
          <a:noFill/>
        </p:spPr>
        <p:txBody>
          <a:bodyPr wrap="square" rtlCol="0">
            <a:spAutoFit/>
          </a:bodyPr>
          <a:lstStyle/>
          <a:p>
            <a:pPr algn="r"/>
            <a:r>
              <a:rPr lang="nl-NL" sz="2500" dirty="0" err="1" smtClean="0"/>
              <a:t>Exercise</a:t>
            </a:r>
            <a:r>
              <a:rPr lang="nl-NL" sz="2500" dirty="0" smtClean="0"/>
              <a:t> 7</a:t>
            </a:r>
            <a:endParaRPr lang="nl-NL" sz="2500" dirty="0"/>
          </a:p>
        </p:txBody>
      </p:sp>
      <p:sp>
        <p:nvSpPr>
          <p:cNvPr id="4" name="Footer Placeholder 3"/>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38506324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err="1" smtClean="0"/>
              <a:t>Which</a:t>
            </a:r>
            <a:r>
              <a:rPr lang="nl-NL" dirty="0" smtClean="0"/>
              <a:t> databases are most important </a:t>
            </a:r>
            <a:r>
              <a:rPr lang="nl-NL" dirty="0" err="1" smtClean="0"/>
              <a:t>for</a:t>
            </a:r>
            <a:r>
              <a:rPr lang="nl-NL" dirty="0" smtClean="0"/>
              <a:t> </a:t>
            </a:r>
            <a:r>
              <a:rPr lang="nl-NL" dirty="0" err="1" smtClean="0"/>
              <a:t>SRs</a:t>
            </a:r>
            <a:r>
              <a:rPr lang="nl-NL" dirty="0" smtClean="0"/>
              <a:t>?</a:t>
            </a:r>
            <a:endParaRPr lang="nl-NL" dirty="0"/>
          </a:p>
        </p:txBody>
      </p:sp>
      <p:sp>
        <p:nvSpPr>
          <p:cNvPr id="3" name="Content Placeholder 2"/>
          <p:cNvSpPr>
            <a:spLocks noGrp="1"/>
          </p:cNvSpPr>
          <p:nvPr>
            <p:ph idx="1"/>
          </p:nvPr>
        </p:nvSpPr>
        <p:spPr/>
        <p:txBody>
          <a:bodyPr/>
          <a:lstStyle/>
          <a:p>
            <a:pPr marL="0" indent="0">
              <a:buNone/>
            </a:pPr>
            <a:r>
              <a:rPr lang="nl-NL" dirty="0" smtClean="0"/>
              <a:t>menti.com </a:t>
            </a:r>
            <a:r>
              <a:rPr lang="nl-NL" dirty="0" smtClean="0"/>
              <a:t>7884 0692</a:t>
            </a:r>
            <a:endParaRPr lang="nl-NL" dirty="0"/>
          </a:p>
        </p:txBody>
      </p:sp>
      <p:sp>
        <p:nvSpPr>
          <p:cNvPr id="4" name="Footer Placeholder 3"/>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35037714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pPr marL="514350" indent="-514350"/>
            <a:r>
              <a:rPr lang="nl-NL" altLang="en-US" dirty="0" err="1" smtClean="0"/>
              <a:t>When</a:t>
            </a:r>
            <a:r>
              <a:rPr lang="nl-NL" altLang="en-US" dirty="0" smtClean="0"/>
              <a:t> </a:t>
            </a:r>
            <a:r>
              <a:rPr lang="nl-NL" altLang="en-US" dirty="0" err="1" smtClean="0"/>
              <a:t>to</a:t>
            </a:r>
            <a:r>
              <a:rPr lang="nl-NL" altLang="en-US" dirty="0" smtClean="0"/>
              <a:t> </a:t>
            </a:r>
            <a:r>
              <a:rPr lang="nl-NL" altLang="en-US" dirty="0" err="1" smtClean="0"/>
              <a:t>use</a:t>
            </a:r>
            <a:r>
              <a:rPr lang="nl-NL" altLang="en-US" dirty="0" smtClean="0"/>
              <a:t> </a:t>
            </a:r>
            <a:r>
              <a:rPr lang="nl-NL" altLang="en-US" dirty="0" err="1" smtClean="0"/>
              <a:t>what</a:t>
            </a:r>
            <a:r>
              <a:rPr lang="nl-NL" altLang="en-US" dirty="0" smtClean="0"/>
              <a:t> databases?</a:t>
            </a:r>
          </a:p>
        </p:txBody>
      </p:sp>
      <p:sp>
        <p:nvSpPr>
          <p:cNvPr id="5" name="Tekstvak 1"/>
          <p:cNvSpPr txBox="1"/>
          <p:nvPr/>
        </p:nvSpPr>
        <p:spPr>
          <a:xfrm>
            <a:off x="107950" y="1844675"/>
            <a:ext cx="8928100" cy="647700"/>
          </a:xfrm>
          <a:prstGeom prst="rect">
            <a:avLst/>
          </a:prstGeom>
          <a:solidFill>
            <a:schemeClr val="lt1"/>
          </a:solidFill>
          <a:ln w="25400">
            <a:solidFill>
              <a:prstClr val="black"/>
            </a:solid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spcAft>
                <a:spcPts val="0"/>
              </a:spcAft>
              <a:defRPr/>
            </a:pPr>
            <a:r>
              <a:rPr lang="en-US" sz="1400" b="1" dirty="0">
                <a:ea typeface="Calibri"/>
                <a:cs typeface="Times New Roman"/>
              </a:rPr>
              <a:t>Embase.com (Embase and Medline) </a:t>
            </a:r>
            <a:endParaRPr lang="nl-NL" sz="1400" dirty="0">
              <a:ea typeface="Calibri"/>
              <a:cs typeface="Times New Roman"/>
            </a:endParaRPr>
          </a:p>
          <a:p>
            <a:pPr algn="ctr">
              <a:lnSpc>
                <a:spcPct val="115000"/>
              </a:lnSpc>
              <a:spcAft>
                <a:spcPts val="0"/>
              </a:spcAft>
              <a:defRPr/>
            </a:pPr>
            <a:r>
              <a:rPr lang="en-US" sz="1400" dirty="0">
                <a:ea typeface="Calibri"/>
                <a:cs typeface="Times New Roman"/>
              </a:rPr>
              <a:t>Thorough optimization of thesaurus terms and title / abstract terms in search strategy</a:t>
            </a:r>
            <a:endParaRPr lang="nl-NL" sz="1400" dirty="0">
              <a:ea typeface="Calibri"/>
              <a:cs typeface="Times New Roman"/>
            </a:endParaRPr>
          </a:p>
        </p:txBody>
      </p:sp>
      <p:cxnSp>
        <p:nvCxnSpPr>
          <p:cNvPr id="8" name="Rechte verbindingslijn met pijl 7"/>
          <p:cNvCxnSpPr/>
          <p:nvPr/>
        </p:nvCxnSpPr>
        <p:spPr>
          <a:xfrm>
            <a:off x="1187450" y="2492375"/>
            <a:ext cx="0" cy="846138"/>
          </a:xfrm>
          <a:prstGeom prst="straightConnector1">
            <a:avLst/>
          </a:prstGeom>
          <a:ln w="25400">
            <a:solidFill>
              <a:schemeClr val="tx1"/>
            </a:solidFill>
            <a:headEnd type="none"/>
            <a:tailEnd type="arrow" w="lg" len="med"/>
          </a:ln>
        </p:spPr>
        <p:style>
          <a:lnRef idx="1">
            <a:schemeClr val="accent1"/>
          </a:lnRef>
          <a:fillRef idx="0">
            <a:schemeClr val="accent1"/>
          </a:fillRef>
          <a:effectRef idx="0">
            <a:schemeClr val="accent1"/>
          </a:effectRef>
          <a:fontRef idx="minor">
            <a:schemeClr val="tx1"/>
          </a:fontRef>
        </p:style>
      </p:cxnSp>
      <p:sp>
        <p:nvSpPr>
          <p:cNvPr id="15365" name="Tekstvak 4"/>
          <p:cNvSpPr txBox="1">
            <a:spLocks noChangeArrowheads="1"/>
          </p:cNvSpPr>
          <p:nvPr/>
        </p:nvSpPr>
        <p:spPr bwMode="auto">
          <a:xfrm>
            <a:off x="250825" y="2708275"/>
            <a:ext cx="2233613" cy="360363"/>
          </a:xfrm>
          <a:prstGeom prst="rect">
            <a:avLst/>
          </a:prstGeom>
          <a:solidFill>
            <a:srgbClr val="FFFFFF"/>
          </a:solidFill>
          <a:ln w="12700">
            <a:solidFill>
              <a:srgbClr val="000000"/>
            </a:solidFill>
            <a:miter lim="800000"/>
            <a:headEnd/>
            <a:tailEnd/>
          </a:ln>
        </p:spPr>
        <p:txBody>
          <a:bodyPr/>
          <a:lstStyle>
            <a:lvl1pPr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ctr" eaLnBrk="1" hangingPunct="1">
              <a:lnSpc>
                <a:spcPct val="115000"/>
              </a:lnSpc>
              <a:spcBef>
                <a:spcPct val="0"/>
              </a:spcBef>
              <a:buClrTx/>
              <a:buFontTx/>
              <a:buNone/>
            </a:pPr>
            <a:r>
              <a:rPr lang="nl-NL" altLang="en-US" sz="1400">
                <a:latin typeface="Calibri" pitchFamily="34" charset="0"/>
                <a:ea typeface="Calibri" pitchFamily="34" charset="0"/>
                <a:cs typeface="Times New Roman" pitchFamily="18" charset="0"/>
              </a:rPr>
              <a:t>Macro and edit thesaurus</a:t>
            </a:r>
          </a:p>
        </p:txBody>
      </p:sp>
      <p:sp>
        <p:nvSpPr>
          <p:cNvPr id="15366" name="Tekstvak 2"/>
          <p:cNvSpPr txBox="1">
            <a:spLocks noChangeArrowheads="1"/>
          </p:cNvSpPr>
          <p:nvPr/>
        </p:nvSpPr>
        <p:spPr bwMode="auto">
          <a:xfrm>
            <a:off x="107950" y="3338513"/>
            <a:ext cx="3959225" cy="666750"/>
          </a:xfrm>
          <a:prstGeom prst="rect">
            <a:avLst/>
          </a:prstGeom>
          <a:solidFill>
            <a:srgbClr val="FFFFFF"/>
          </a:solidFill>
          <a:ln w="25400">
            <a:solidFill>
              <a:srgbClr val="000000"/>
            </a:solidFill>
            <a:miter lim="800000"/>
            <a:headEnd/>
            <a:tailEnd/>
          </a:ln>
        </p:spPr>
        <p:txBody>
          <a:bodyPr bIns="0"/>
          <a:lstStyle>
            <a:lvl1pPr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ctr" eaLnBrk="1" hangingPunct="1">
              <a:lnSpc>
                <a:spcPct val="115000"/>
              </a:lnSpc>
              <a:spcBef>
                <a:spcPct val="0"/>
              </a:spcBef>
              <a:buClrTx/>
              <a:buFontTx/>
              <a:buNone/>
            </a:pPr>
            <a:r>
              <a:rPr lang="en-US" altLang="en-US" sz="1400" b="1" dirty="0">
                <a:latin typeface="Calibri" pitchFamily="34" charset="0"/>
                <a:ea typeface="Calibri" pitchFamily="34" charset="0"/>
                <a:cs typeface="Times New Roman" pitchFamily="18" charset="0"/>
              </a:rPr>
              <a:t>Medline (Ovid </a:t>
            </a:r>
            <a:r>
              <a:rPr lang="en-US" altLang="en-US" sz="1400" b="1" dirty="0" err="1">
                <a:latin typeface="Calibri" pitchFamily="34" charset="0"/>
                <a:ea typeface="Calibri" pitchFamily="34" charset="0"/>
                <a:cs typeface="Times New Roman" pitchFamily="18" charset="0"/>
              </a:rPr>
              <a:t>incl</a:t>
            </a:r>
            <a:r>
              <a:rPr lang="en-US" altLang="en-US" sz="1400" b="1" dirty="0">
                <a:latin typeface="Calibri" pitchFamily="34" charset="0"/>
                <a:ea typeface="Calibri" pitchFamily="34" charset="0"/>
                <a:cs typeface="Times New Roman" pitchFamily="18" charset="0"/>
              </a:rPr>
              <a:t> </a:t>
            </a:r>
            <a:r>
              <a:rPr lang="en-US" altLang="en-US" sz="1400" b="1" dirty="0" err="1">
                <a:latin typeface="Calibri" pitchFamily="34" charset="0"/>
                <a:ea typeface="Calibri" pitchFamily="34" charset="0"/>
                <a:cs typeface="Times New Roman" pitchFamily="18" charset="0"/>
              </a:rPr>
              <a:t>ePub</a:t>
            </a:r>
            <a:r>
              <a:rPr lang="en-US" altLang="en-US" sz="1400" b="1" dirty="0" smtClean="0">
                <a:latin typeface="Calibri" pitchFamily="34" charset="0"/>
                <a:ea typeface="Calibri" pitchFamily="34" charset="0"/>
                <a:cs typeface="Times New Roman" pitchFamily="18" charset="0"/>
              </a:rPr>
              <a:t>)</a:t>
            </a:r>
            <a:endParaRPr lang="nl-NL" altLang="en-US" sz="1400" dirty="0">
              <a:latin typeface="Calibri" pitchFamily="34" charset="0"/>
              <a:ea typeface="Calibri" pitchFamily="34" charset="0"/>
              <a:cs typeface="Times New Roman" pitchFamily="18" charset="0"/>
            </a:endParaRPr>
          </a:p>
          <a:p>
            <a:pPr algn="ctr" eaLnBrk="1" hangingPunct="1">
              <a:lnSpc>
                <a:spcPct val="115000"/>
              </a:lnSpc>
              <a:spcBef>
                <a:spcPct val="0"/>
              </a:spcBef>
              <a:buClrTx/>
              <a:buFontTx/>
              <a:buNone/>
            </a:pPr>
            <a:r>
              <a:rPr lang="en-US" altLang="en-US" sz="1400" dirty="0">
                <a:latin typeface="Calibri" pitchFamily="34" charset="0"/>
                <a:ea typeface="Calibri" pitchFamily="34" charset="0"/>
                <a:cs typeface="Times New Roman" pitchFamily="18" charset="0"/>
              </a:rPr>
              <a:t>MeSH terms in PubMed / Optimization</a:t>
            </a:r>
            <a:endParaRPr lang="nl-NL" altLang="en-US" sz="1400" dirty="0">
              <a:latin typeface="Calibri" pitchFamily="34" charset="0"/>
              <a:ea typeface="Calibri" pitchFamily="34" charset="0"/>
              <a:cs typeface="Times New Roman" pitchFamily="18" charset="0"/>
            </a:endParaRPr>
          </a:p>
        </p:txBody>
      </p:sp>
      <p:cxnSp>
        <p:nvCxnSpPr>
          <p:cNvPr id="12" name="Rechte verbindingslijn met pijl 11"/>
          <p:cNvCxnSpPr/>
          <p:nvPr/>
        </p:nvCxnSpPr>
        <p:spPr>
          <a:xfrm flipV="1">
            <a:off x="3635375" y="2492375"/>
            <a:ext cx="0" cy="846138"/>
          </a:xfrm>
          <a:prstGeom prst="straightConnector1">
            <a:avLst/>
          </a:prstGeom>
          <a:ln w="25400">
            <a:solidFill>
              <a:schemeClr val="tx1"/>
            </a:solidFill>
            <a:headEnd type="none"/>
            <a:tailEnd type="arrow" w="lg" len="med"/>
          </a:ln>
        </p:spPr>
        <p:style>
          <a:lnRef idx="1">
            <a:schemeClr val="accent1"/>
          </a:lnRef>
          <a:fillRef idx="0">
            <a:schemeClr val="accent1"/>
          </a:fillRef>
          <a:effectRef idx="0">
            <a:schemeClr val="accent1"/>
          </a:effectRef>
          <a:fontRef idx="minor">
            <a:schemeClr val="tx1"/>
          </a:fontRef>
        </p:style>
      </p:cxnSp>
      <p:sp>
        <p:nvSpPr>
          <p:cNvPr id="15368" name="Tekstvak 4"/>
          <p:cNvSpPr txBox="1">
            <a:spLocks noChangeArrowheads="1"/>
          </p:cNvSpPr>
          <p:nvPr/>
        </p:nvSpPr>
        <p:spPr bwMode="auto">
          <a:xfrm>
            <a:off x="2987675" y="2705100"/>
            <a:ext cx="1368425" cy="360363"/>
          </a:xfrm>
          <a:prstGeom prst="rect">
            <a:avLst/>
          </a:prstGeom>
          <a:solidFill>
            <a:srgbClr val="FFFFFF"/>
          </a:solidFill>
          <a:ln w="12700">
            <a:solidFill>
              <a:srgbClr val="000000"/>
            </a:solidFill>
            <a:miter lim="800000"/>
            <a:headEnd/>
            <a:tailEnd/>
          </a:ln>
        </p:spPr>
        <p:txBody>
          <a:bodyPr/>
          <a:lstStyle>
            <a:lvl1pPr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ctr" eaLnBrk="1" hangingPunct="1">
              <a:lnSpc>
                <a:spcPct val="115000"/>
              </a:lnSpc>
              <a:spcBef>
                <a:spcPct val="0"/>
              </a:spcBef>
              <a:buClrTx/>
              <a:buFontTx/>
              <a:buNone/>
            </a:pPr>
            <a:r>
              <a:rPr lang="nl-NL" altLang="en-US" sz="1400">
                <a:latin typeface="Calibri" pitchFamily="34" charset="0"/>
                <a:ea typeface="Calibri" pitchFamily="34" charset="0"/>
                <a:cs typeface="Times New Roman" pitchFamily="18" charset="0"/>
              </a:rPr>
              <a:t>Add extra terms</a:t>
            </a:r>
          </a:p>
        </p:txBody>
      </p:sp>
      <p:cxnSp>
        <p:nvCxnSpPr>
          <p:cNvPr id="16" name="Rechte verbindingslijn met pijl 15"/>
          <p:cNvCxnSpPr/>
          <p:nvPr/>
        </p:nvCxnSpPr>
        <p:spPr>
          <a:xfrm>
            <a:off x="5219700" y="2465388"/>
            <a:ext cx="0" cy="846137"/>
          </a:xfrm>
          <a:prstGeom prst="straightConnector1">
            <a:avLst/>
          </a:prstGeom>
          <a:ln w="25400">
            <a:solidFill>
              <a:schemeClr val="tx1"/>
            </a:solidFill>
            <a:headEnd type="none"/>
            <a:tailEnd type="arrow" w="lg" len="med"/>
          </a:ln>
        </p:spPr>
        <p:style>
          <a:lnRef idx="1">
            <a:schemeClr val="accent1"/>
          </a:lnRef>
          <a:fillRef idx="0">
            <a:schemeClr val="accent1"/>
          </a:fillRef>
          <a:effectRef idx="0">
            <a:schemeClr val="accent1"/>
          </a:effectRef>
          <a:fontRef idx="minor">
            <a:schemeClr val="tx1"/>
          </a:fontRef>
        </p:style>
      </p:cxnSp>
      <p:sp>
        <p:nvSpPr>
          <p:cNvPr id="15370" name="Tekstvak 4"/>
          <p:cNvSpPr txBox="1">
            <a:spLocks noChangeArrowheads="1"/>
          </p:cNvSpPr>
          <p:nvPr/>
        </p:nvSpPr>
        <p:spPr bwMode="auto">
          <a:xfrm>
            <a:off x="4535488" y="2705100"/>
            <a:ext cx="1657350" cy="360363"/>
          </a:xfrm>
          <a:prstGeom prst="rect">
            <a:avLst/>
          </a:prstGeom>
          <a:solidFill>
            <a:srgbClr val="FFFFFF"/>
          </a:solidFill>
          <a:ln w="12700">
            <a:solidFill>
              <a:srgbClr val="000000"/>
            </a:solidFill>
            <a:miter lim="800000"/>
            <a:headEnd/>
            <a:tailEnd/>
          </a:ln>
        </p:spPr>
        <p:txBody>
          <a:bodyPr/>
          <a:lstStyle>
            <a:lvl1pPr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ctr" eaLnBrk="1" hangingPunct="1">
              <a:lnSpc>
                <a:spcPct val="115000"/>
              </a:lnSpc>
              <a:spcBef>
                <a:spcPct val="0"/>
              </a:spcBef>
              <a:buClrTx/>
              <a:buFontTx/>
              <a:buNone/>
            </a:pPr>
            <a:r>
              <a:rPr lang="nl-NL" altLang="en-US" sz="1400">
                <a:latin typeface="Calibri" pitchFamily="34" charset="0"/>
                <a:ea typeface="Calibri" pitchFamily="34" charset="0"/>
                <a:cs typeface="Times New Roman" pitchFamily="18" charset="0"/>
              </a:rPr>
              <a:t>Remove thesaurus</a:t>
            </a:r>
          </a:p>
        </p:txBody>
      </p:sp>
      <p:sp>
        <p:nvSpPr>
          <p:cNvPr id="15371" name="Tekstvak 2"/>
          <p:cNvSpPr txBox="1">
            <a:spLocks noChangeArrowheads="1"/>
          </p:cNvSpPr>
          <p:nvPr/>
        </p:nvSpPr>
        <p:spPr bwMode="auto">
          <a:xfrm>
            <a:off x="4278313" y="3343275"/>
            <a:ext cx="2232025" cy="339725"/>
          </a:xfrm>
          <a:prstGeom prst="rect">
            <a:avLst/>
          </a:prstGeom>
          <a:solidFill>
            <a:srgbClr val="FFFFFF"/>
          </a:solidFill>
          <a:ln w="25400">
            <a:solidFill>
              <a:srgbClr val="000000"/>
            </a:solidFill>
            <a:miter lim="800000"/>
            <a:headEnd/>
            <a:tailEnd/>
          </a:ln>
        </p:spPr>
        <p:txBody>
          <a:bodyPr bIns="0"/>
          <a:lstStyle>
            <a:lvl1pPr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ctr" eaLnBrk="1" hangingPunct="1">
              <a:lnSpc>
                <a:spcPct val="115000"/>
              </a:lnSpc>
              <a:spcBef>
                <a:spcPct val="0"/>
              </a:spcBef>
              <a:buClrTx/>
              <a:buFontTx/>
              <a:buNone/>
            </a:pPr>
            <a:r>
              <a:rPr lang="nl-NL" altLang="en-US" sz="1400" b="1" dirty="0" err="1">
                <a:latin typeface="Calibri" pitchFamily="34" charset="0"/>
                <a:ea typeface="Calibri" pitchFamily="34" charset="0"/>
                <a:cs typeface="Times New Roman" pitchFamily="18" charset="0"/>
              </a:rPr>
              <a:t>Cochrane</a:t>
            </a:r>
            <a:r>
              <a:rPr lang="nl-NL" altLang="en-US" sz="1400" b="1" dirty="0">
                <a:latin typeface="Calibri" pitchFamily="34" charset="0"/>
                <a:ea typeface="Calibri" pitchFamily="34" charset="0"/>
                <a:cs typeface="Times New Roman" pitchFamily="18" charset="0"/>
              </a:rPr>
              <a:t> </a:t>
            </a:r>
            <a:r>
              <a:rPr lang="nl-NL" altLang="en-US" sz="1400" b="1" dirty="0" err="1" smtClean="0">
                <a:latin typeface="Calibri" pitchFamily="34" charset="0"/>
                <a:ea typeface="Calibri" pitchFamily="34" charset="0"/>
                <a:cs typeface="Times New Roman" pitchFamily="18" charset="0"/>
              </a:rPr>
              <a:t>library</a:t>
            </a:r>
            <a:r>
              <a:rPr lang="nl-NL" altLang="en-US" sz="1400" b="1" dirty="0" smtClean="0">
                <a:latin typeface="Calibri" pitchFamily="34" charset="0"/>
                <a:ea typeface="Calibri" pitchFamily="34" charset="0"/>
                <a:cs typeface="Times New Roman" pitchFamily="18" charset="0"/>
              </a:rPr>
              <a:t> </a:t>
            </a:r>
            <a:endParaRPr lang="nl-NL" altLang="en-US" sz="1400" dirty="0">
              <a:latin typeface="Calibri" pitchFamily="34" charset="0"/>
              <a:ea typeface="Calibri" pitchFamily="34" charset="0"/>
              <a:cs typeface="Times New Roman" pitchFamily="18" charset="0"/>
            </a:endParaRPr>
          </a:p>
        </p:txBody>
      </p:sp>
      <p:cxnSp>
        <p:nvCxnSpPr>
          <p:cNvPr id="19" name="Rechte verbindingslijn met pijl 18"/>
          <p:cNvCxnSpPr/>
          <p:nvPr/>
        </p:nvCxnSpPr>
        <p:spPr>
          <a:xfrm>
            <a:off x="5219700" y="3671888"/>
            <a:ext cx="11113" cy="765175"/>
          </a:xfrm>
          <a:prstGeom prst="straightConnector1">
            <a:avLst/>
          </a:prstGeom>
          <a:ln w="25400">
            <a:solidFill>
              <a:schemeClr val="tx1"/>
            </a:solidFill>
            <a:headEnd type="none"/>
            <a:tailEnd type="arrow" w="lg" len="med"/>
          </a:ln>
        </p:spPr>
        <p:style>
          <a:lnRef idx="1">
            <a:schemeClr val="accent1"/>
          </a:lnRef>
          <a:fillRef idx="0">
            <a:schemeClr val="accent1"/>
          </a:fillRef>
          <a:effectRef idx="0">
            <a:schemeClr val="accent1"/>
          </a:effectRef>
          <a:fontRef idx="minor">
            <a:schemeClr val="tx1"/>
          </a:fontRef>
        </p:style>
      </p:cxnSp>
      <p:sp>
        <p:nvSpPr>
          <p:cNvPr id="15373" name="Tekstvak 4"/>
          <p:cNvSpPr txBox="1">
            <a:spLocks noChangeArrowheads="1"/>
          </p:cNvSpPr>
          <p:nvPr/>
        </p:nvSpPr>
        <p:spPr bwMode="auto">
          <a:xfrm>
            <a:off x="4872038" y="3790950"/>
            <a:ext cx="719137" cy="360363"/>
          </a:xfrm>
          <a:prstGeom prst="rect">
            <a:avLst/>
          </a:prstGeom>
          <a:solidFill>
            <a:srgbClr val="FFFFFF"/>
          </a:solidFill>
          <a:ln w="12700">
            <a:solidFill>
              <a:srgbClr val="000000"/>
            </a:solidFill>
            <a:miter lim="800000"/>
            <a:headEnd/>
            <a:tailEnd/>
          </a:ln>
        </p:spPr>
        <p:txBody>
          <a:bodyPr/>
          <a:lstStyle>
            <a:lvl1pPr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ctr" eaLnBrk="1" hangingPunct="1">
              <a:lnSpc>
                <a:spcPct val="115000"/>
              </a:lnSpc>
              <a:spcBef>
                <a:spcPct val="0"/>
              </a:spcBef>
              <a:buClrTx/>
              <a:buFontTx/>
              <a:buNone/>
            </a:pPr>
            <a:r>
              <a:rPr lang="nl-NL" altLang="en-US" sz="1400">
                <a:latin typeface="Calibri" pitchFamily="34" charset="0"/>
                <a:ea typeface="Calibri" pitchFamily="34" charset="0"/>
                <a:cs typeface="Times New Roman" pitchFamily="18" charset="0"/>
              </a:rPr>
              <a:t>Macro </a:t>
            </a:r>
          </a:p>
        </p:txBody>
      </p:sp>
      <p:sp>
        <p:nvSpPr>
          <p:cNvPr id="15374" name="Tekstvak 2"/>
          <p:cNvSpPr txBox="1">
            <a:spLocks noChangeArrowheads="1"/>
          </p:cNvSpPr>
          <p:nvPr/>
        </p:nvSpPr>
        <p:spPr bwMode="auto">
          <a:xfrm>
            <a:off x="4291013" y="4449763"/>
            <a:ext cx="2232025" cy="333375"/>
          </a:xfrm>
          <a:prstGeom prst="rect">
            <a:avLst/>
          </a:prstGeom>
          <a:solidFill>
            <a:srgbClr val="FFFFFF"/>
          </a:solidFill>
          <a:ln w="25400">
            <a:solidFill>
              <a:srgbClr val="000000"/>
            </a:solidFill>
            <a:miter lim="800000"/>
            <a:headEnd/>
            <a:tailEnd/>
          </a:ln>
        </p:spPr>
        <p:txBody>
          <a:bodyPr bIns="0"/>
          <a:lstStyle>
            <a:lvl1pPr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ctr" eaLnBrk="1" hangingPunct="1">
              <a:lnSpc>
                <a:spcPct val="115000"/>
              </a:lnSpc>
              <a:spcBef>
                <a:spcPct val="0"/>
              </a:spcBef>
              <a:buClrTx/>
              <a:buFontTx/>
              <a:buNone/>
            </a:pPr>
            <a:r>
              <a:rPr lang="nl-NL" altLang="en-US" sz="1400" b="1" dirty="0" smtClean="0">
                <a:latin typeface="Calibri" pitchFamily="34" charset="0"/>
                <a:ea typeface="Calibri" pitchFamily="34" charset="0"/>
                <a:cs typeface="Times New Roman" pitchFamily="18" charset="0"/>
              </a:rPr>
              <a:t>Web of </a:t>
            </a:r>
            <a:r>
              <a:rPr lang="nl-NL" altLang="en-US" sz="1400" b="1" dirty="0" err="1" smtClean="0">
                <a:latin typeface="Calibri" pitchFamily="34" charset="0"/>
                <a:ea typeface="Calibri" pitchFamily="34" charset="0"/>
                <a:cs typeface="Times New Roman" pitchFamily="18" charset="0"/>
              </a:rPr>
              <a:t>Science</a:t>
            </a:r>
            <a:r>
              <a:rPr lang="nl-NL" altLang="en-US" sz="1400" b="1" dirty="0" smtClean="0">
                <a:latin typeface="Calibri" pitchFamily="34" charset="0"/>
                <a:ea typeface="Calibri" pitchFamily="34" charset="0"/>
                <a:cs typeface="Times New Roman" pitchFamily="18" charset="0"/>
              </a:rPr>
              <a:t> </a:t>
            </a:r>
            <a:endParaRPr lang="nl-NL" altLang="en-US" sz="1400" dirty="0">
              <a:latin typeface="Calibri" pitchFamily="34" charset="0"/>
              <a:ea typeface="Calibri" pitchFamily="34" charset="0"/>
              <a:cs typeface="Times New Roman" pitchFamily="18" charset="0"/>
            </a:endParaRPr>
          </a:p>
        </p:txBody>
      </p:sp>
      <p:cxnSp>
        <p:nvCxnSpPr>
          <p:cNvPr id="27" name="Rechte verbindingslijn met pijl 26"/>
          <p:cNvCxnSpPr/>
          <p:nvPr/>
        </p:nvCxnSpPr>
        <p:spPr>
          <a:xfrm>
            <a:off x="5230813" y="4802188"/>
            <a:ext cx="12700" cy="765175"/>
          </a:xfrm>
          <a:prstGeom prst="straightConnector1">
            <a:avLst/>
          </a:prstGeom>
          <a:ln w="25400">
            <a:solidFill>
              <a:schemeClr val="tx1"/>
            </a:solidFill>
            <a:headEnd type="none"/>
            <a:tailEnd type="arrow" w="lg" len="med"/>
          </a:ln>
        </p:spPr>
        <p:style>
          <a:lnRef idx="1">
            <a:schemeClr val="accent1"/>
          </a:lnRef>
          <a:fillRef idx="0">
            <a:schemeClr val="accent1"/>
          </a:fillRef>
          <a:effectRef idx="0">
            <a:schemeClr val="accent1"/>
          </a:effectRef>
          <a:fontRef idx="minor">
            <a:schemeClr val="tx1"/>
          </a:fontRef>
        </p:style>
      </p:cxnSp>
      <p:sp>
        <p:nvSpPr>
          <p:cNvPr id="15376" name="Tekstvak 4"/>
          <p:cNvSpPr txBox="1">
            <a:spLocks noChangeArrowheads="1"/>
          </p:cNvSpPr>
          <p:nvPr/>
        </p:nvSpPr>
        <p:spPr bwMode="auto">
          <a:xfrm>
            <a:off x="4883150" y="4962525"/>
            <a:ext cx="719138" cy="360363"/>
          </a:xfrm>
          <a:prstGeom prst="rect">
            <a:avLst/>
          </a:prstGeom>
          <a:solidFill>
            <a:srgbClr val="FFFFFF"/>
          </a:solidFill>
          <a:ln w="12700">
            <a:solidFill>
              <a:srgbClr val="000000"/>
            </a:solidFill>
            <a:miter lim="800000"/>
            <a:headEnd/>
            <a:tailEnd/>
          </a:ln>
        </p:spPr>
        <p:txBody>
          <a:bodyPr/>
          <a:lstStyle>
            <a:lvl1pPr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ctr" eaLnBrk="1" hangingPunct="1">
              <a:lnSpc>
                <a:spcPct val="115000"/>
              </a:lnSpc>
              <a:spcBef>
                <a:spcPct val="0"/>
              </a:spcBef>
              <a:buClrTx/>
              <a:buFontTx/>
              <a:buNone/>
            </a:pPr>
            <a:r>
              <a:rPr lang="nl-NL" altLang="en-US" sz="1400">
                <a:latin typeface="Calibri" pitchFamily="34" charset="0"/>
                <a:ea typeface="Calibri" pitchFamily="34" charset="0"/>
                <a:cs typeface="Times New Roman" pitchFamily="18" charset="0"/>
              </a:rPr>
              <a:t>Macro </a:t>
            </a:r>
          </a:p>
        </p:txBody>
      </p:sp>
      <p:sp>
        <p:nvSpPr>
          <p:cNvPr id="15377" name="Tekstvak 2"/>
          <p:cNvSpPr txBox="1">
            <a:spLocks noChangeArrowheads="1"/>
          </p:cNvSpPr>
          <p:nvPr/>
        </p:nvSpPr>
        <p:spPr bwMode="auto">
          <a:xfrm>
            <a:off x="4262438" y="5568950"/>
            <a:ext cx="2232025" cy="334963"/>
          </a:xfrm>
          <a:prstGeom prst="rect">
            <a:avLst/>
          </a:prstGeom>
          <a:solidFill>
            <a:srgbClr val="FFFFFF"/>
          </a:solidFill>
          <a:ln w="25400">
            <a:solidFill>
              <a:srgbClr val="000000"/>
            </a:solidFill>
            <a:prstDash val="sysDash"/>
            <a:miter lim="800000"/>
            <a:headEnd/>
            <a:tailEnd/>
          </a:ln>
        </p:spPr>
        <p:txBody>
          <a:bodyPr bIns="0"/>
          <a:lstStyle>
            <a:lvl1pPr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ctr" eaLnBrk="1" hangingPunct="1">
              <a:lnSpc>
                <a:spcPct val="115000"/>
              </a:lnSpc>
              <a:spcBef>
                <a:spcPct val="0"/>
              </a:spcBef>
              <a:buClrTx/>
              <a:buFontTx/>
              <a:buNone/>
            </a:pPr>
            <a:r>
              <a:rPr lang="nl-NL" altLang="en-US" sz="1400" b="1">
                <a:latin typeface="Calibri" pitchFamily="34" charset="0"/>
                <a:ea typeface="Calibri" pitchFamily="34" charset="0"/>
                <a:cs typeface="Times New Roman" pitchFamily="18" charset="0"/>
              </a:rPr>
              <a:t>Scopus</a:t>
            </a:r>
            <a:endParaRPr lang="nl-NL" altLang="en-US" sz="1400">
              <a:latin typeface="Calibri" pitchFamily="34" charset="0"/>
              <a:ea typeface="Calibri" pitchFamily="34" charset="0"/>
              <a:cs typeface="Times New Roman" pitchFamily="18" charset="0"/>
            </a:endParaRPr>
          </a:p>
        </p:txBody>
      </p:sp>
      <p:cxnSp>
        <p:nvCxnSpPr>
          <p:cNvPr id="37" name="Rechte verbindingslijn met pijl 36"/>
          <p:cNvCxnSpPr/>
          <p:nvPr/>
        </p:nvCxnSpPr>
        <p:spPr>
          <a:xfrm>
            <a:off x="3203575" y="4016375"/>
            <a:ext cx="0" cy="927100"/>
          </a:xfrm>
          <a:prstGeom prst="straightConnector1">
            <a:avLst/>
          </a:prstGeom>
          <a:ln w="25400">
            <a:solidFill>
              <a:schemeClr val="tx1"/>
            </a:solidFill>
            <a:headEnd type="none"/>
            <a:tailEnd type="arrow" w="lg" len="med"/>
          </a:ln>
        </p:spPr>
        <p:style>
          <a:lnRef idx="1">
            <a:schemeClr val="accent1"/>
          </a:lnRef>
          <a:fillRef idx="0">
            <a:schemeClr val="accent1"/>
          </a:fillRef>
          <a:effectRef idx="0">
            <a:schemeClr val="accent1"/>
          </a:effectRef>
          <a:fontRef idx="minor">
            <a:schemeClr val="tx1"/>
          </a:fontRef>
        </p:style>
      </p:cxnSp>
      <p:sp>
        <p:nvSpPr>
          <p:cNvPr id="15379" name="Tekstvak 4"/>
          <p:cNvSpPr txBox="1">
            <a:spLocks noChangeArrowheads="1"/>
          </p:cNvSpPr>
          <p:nvPr/>
        </p:nvSpPr>
        <p:spPr bwMode="auto">
          <a:xfrm>
            <a:off x="2484438" y="4151313"/>
            <a:ext cx="1582737" cy="506412"/>
          </a:xfrm>
          <a:prstGeom prst="rect">
            <a:avLst/>
          </a:prstGeom>
          <a:solidFill>
            <a:srgbClr val="FFFFFF"/>
          </a:solidFill>
          <a:ln w="12700">
            <a:solidFill>
              <a:srgbClr val="000000"/>
            </a:solidFill>
            <a:miter lim="800000"/>
            <a:headEnd/>
            <a:tailEnd/>
          </a:ln>
        </p:spPr>
        <p:txBody>
          <a:bodyPr/>
          <a:lstStyle>
            <a:lvl1pPr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ctr" eaLnBrk="1" hangingPunct="1">
              <a:lnSpc>
                <a:spcPct val="115000"/>
              </a:lnSpc>
              <a:spcBef>
                <a:spcPct val="0"/>
              </a:spcBef>
              <a:buClrTx/>
              <a:buFontTx/>
              <a:buNone/>
            </a:pPr>
            <a:r>
              <a:rPr lang="nl-NL" altLang="en-US" sz="1400">
                <a:latin typeface="Calibri" pitchFamily="34" charset="0"/>
                <a:ea typeface="Calibri" pitchFamily="34" charset="0"/>
                <a:cs typeface="Times New Roman" pitchFamily="18" charset="0"/>
              </a:rPr>
              <a:t>Macro and edit thesaurus </a:t>
            </a:r>
          </a:p>
          <a:p>
            <a:pPr algn="ctr" eaLnBrk="1" hangingPunct="1">
              <a:lnSpc>
                <a:spcPct val="115000"/>
              </a:lnSpc>
              <a:spcBef>
                <a:spcPct val="0"/>
              </a:spcBef>
              <a:buClrTx/>
              <a:buFontTx/>
              <a:buNone/>
            </a:pPr>
            <a:endParaRPr lang="nl-NL" altLang="en-US" sz="1400">
              <a:latin typeface="Calibri" pitchFamily="34" charset="0"/>
              <a:ea typeface="Calibri" pitchFamily="34" charset="0"/>
              <a:cs typeface="Times New Roman" pitchFamily="18" charset="0"/>
            </a:endParaRPr>
          </a:p>
        </p:txBody>
      </p:sp>
      <p:sp>
        <p:nvSpPr>
          <p:cNvPr id="15380" name="Tekstvak 2"/>
          <p:cNvSpPr txBox="1">
            <a:spLocks noChangeArrowheads="1"/>
          </p:cNvSpPr>
          <p:nvPr/>
        </p:nvSpPr>
        <p:spPr bwMode="auto">
          <a:xfrm>
            <a:off x="2516188" y="4962525"/>
            <a:ext cx="1550987" cy="604838"/>
          </a:xfrm>
          <a:prstGeom prst="rect">
            <a:avLst/>
          </a:prstGeom>
          <a:solidFill>
            <a:srgbClr val="FFFFFF"/>
          </a:solidFill>
          <a:ln w="25400">
            <a:solidFill>
              <a:srgbClr val="000000"/>
            </a:solidFill>
            <a:prstDash val="sysDash"/>
            <a:miter lim="800000"/>
            <a:headEnd/>
            <a:tailEnd/>
          </a:ln>
        </p:spPr>
        <p:txBody>
          <a:bodyPr bIns="0"/>
          <a:lstStyle>
            <a:lvl1pPr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ctr" eaLnBrk="1" hangingPunct="1">
              <a:lnSpc>
                <a:spcPct val="115000"/>
              </a:lnSpc>
              <a:spcBef>
                <a:spcPct val="0"/>
              </a:spcBef>
              <a:buClrTx/>
              <a:buFontTx/>
              <a:buNone/>
            </a:pPr>
            <a:r>
              <a:rPr lang="nl-NL" altLang="en-US" sz="1400" b="1">
                <a:latin typeface="Calibri" pitchFamily="34" charset="0"/>
                <a:ea typeface="Calibri" pitchFamily="34" charset="0"/>
                <a:cs typeface="Times New Roman" pitchFamily="18" charset="0"/>
              </a:rPr>
              <a:t>CINAHL (EBSCO)</a:t>
            </a:r>
            <a:endParaRPr lang="nl-NL" altLang="en-US" sz="1400">
              <a:latin typeface="Calibri" pitchFamily="34" charset="0"/>
              <a:ea typeface="Calibri" pitchFamily="34" charset="0"/>
              <a:cs typeface="Times New Roman" pitchFamily="18" charset="0"/>
            </a:endParaRPr>
          </a:p>
        </p:txBody>
      </p:sp>
      <p:cxnSp>
        <p:nvCxnSpPr>
          <p:cNvPr id="40" name="Rechte verbindingslijn met pijl 39"/>
          <p:cNvCxnSpPr/>
          <p:nvPr/>
        </p:nvCxnSpPr>
        <p:spPr>
          <a:xfrm>
            <a:off x="1042988" y="4005263"/>
            <a:ext cx="0" cy="957262"/>
          </a:xfrm>
          <a:prstGeom prst="straightConnector1">
            <a:avLst/>
          </a:prstGeom>
          <a:ln w="25400">
            <a:solidFill>
              <a:schemeClr val="tx1"/>
            </a:solidFill>
            <a:headEnd type="none"/>
            <a:tailEnd type="arrow" w="lg" len="med"/>
          </a:ln>
        </p:spPr>
        <p:style>
          <a:lnRef idx="1">
            <a:schemeClr val="accent1"/>
          </a:lnRef>
          <a:fillRef idx="0">
            <a:schemeClr val="accent1"/>
          </a:fillRef>
          <a:effectRef idx="0">
            <a:schemeClr val="accent1"/>
          </a:effectRef>
          <a:fontRef idx="minor">
            <a:schemeClr val="tx1"/>
          </a:fontRef>
        </p:style>
      </p:cxnSp>
      <p:sp>
        <p:nvSpPr>
          <p:cNvPr id="15382" name="Tekstvak 4"/>
          <p:cNvSpPr txBox="1">
            <a:spLocks noChangeArrowheads="1"/>
          </p:cNvSpPr>
          <p:nvPr/>
        </p:nvSpPr>
        <p:spPr bwMode="auto">
          <a:xfrm>
            <a:off x="473075" y="4140200"/>
            <a:ext cx="1141413" cy="619125"/>
          </a:xfrm>
          <a:prstGeom prst="rect">
            <a:avLst/>
          </a:prstGeom>
          <a:solidFill>
            <a:srgbClr val="FFFFFF"/>
          </a:solidFill>
          <a:ln w="12700">
            <a:solidFill>
              <a:srgbClr val="000000"/>
            </a:solidFill>
            <a:miter lim="800000"/>
            <a:headEnd/>
            <a:tailEnd/>
          </a:ln>
        </p:spPr>
        <p:txBody>
          <a:bodyPr/>
          <a:lstStyle>
            <a:lvl1pPr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ctr" eaLnBrk="1" hangingPunct="1">
              <a:lnSpc>
                <a:spcPct val="115000"/>
              </a:lnSpc>
              <a:spcBef>
                <a:spcPct val="0"/>
              </a:spcBef>
              <a:buClrTx/>
              <a:buFontTx/>
              <a:buNone/>
            </a:pPr>
            <a:r>
              <a:rPr lang="nl-NL" altLang="en-US" sz="1400">
                <a:latin typeface="Calibri" pitchFamily="34" charset="0"/>
                <a:ea typeface="Calibri" pitchFamily="34" charset="0"/>
                <a:cs typeface="Arial" charset="0"/>
              </a:rPr>
              <a:t>edit thesaurus </a:t>
            </a:r>
          </a:p>
        </p:txBody>
      </p:sp>
      <p:sp>
        <p:nvSpPr>
          <p:cNvPr id="15383" name="Tekstvak 2"/>
          <p:cNvSpPr txBox="1">
            <a:spLocks noChangeArrowheads="1"/>
          </p:cNvSpPr>
          <p:nvPr/>
        </p:nvSpPr>
        <p:spPr bwMode="auto">
          <a:xfrm>
            <a:off x="411163" y="4964113"/>
            <a:ext cx="1265237" cy="604837"/>
          </a:xfrm>
          <a:prstGeom prst="rect">
            <a:avLst/>
          </a:prstGeom>
          <a:solidFill>
            <a:srgbClr val="FFFFFF"/>
          </a:solidFill>
          <a:ln w="25400">
            <a:solidFill>
              <a:srgbClr val="000000"/>
            </a:solidFill>
            <a:prstDash val="sysDash"/>
            <a:miter lim="800000"/>
            <a:headEnd/>
            <a:tailEnd/>
          </a:ln>
        </p:spPr>
        <p:txBody>
          <a:bodyPr bIns="0"/>
          <a:lstStyle>
            <a:lvl1pPr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ctr" eaLnBrk="1" hangingPunct="1">
              <a:lnSpc>
                <a:spcPct val="115000"/>
              </a:lnSpc>
              <a:spcBef>
                <a:spcPct val="0"/>
              </a:spcBef>
              <a:buClrTx/>
              <a:buFontTx/>
              <a:buNone/>
            </a:pPr>
            <a:r>
              <a:rPr lang="nl-NL" altLang="en-US" sz="1400" b="1">
                <a:latin typeface="Calibri" pitchFamily="34" charset="0"/>
                <a:ea typeface="Calibri" pitchFamily="34" charset="0"/>
                <a:cs typeface="Times New Roman" pitchFamily="18" charset="0"/>
              </a:rPr>
              <a:t>PsycINFO (OvidSP)</a:t>
            </a:r>
            <a:endParaRPr lang="nl-NL" altLang="en-US" sz="1400">
              <a:latin typeface="Calibri" pitchFamily="34" charset="0"/>
              <a:ea typeface="Calibri" pitchFamily="34" charset="0"/>
              <a:cs typeface="Times New Roman" pitchFamily="18" charset="0"/>
            </a:endParaRPr>
          </a:p>
        </p:txBody>
      </p:sp>
      <p:cxnSp>
        <p:nvCxnSpPr>
          <p:cNvPr id="53" name="Rechte verbindingslijn met pijl 52"/>
          <p:cNvCxnSpPr/>
          <p:nvPr/>
        </p:nvCxnSpPr>
        <p:spPr>
          <a:xfrm flipV="1">
            <a:off x="6492875" y="2865438"/>
            <a:ext cx="0" cy="460375"/>
          </a:xfrm>
          <a:prstGeom prst="straightConnector1">
            <a:avLst/>
          </a:prstGeom>
          <a:ln w="25400">
            <a:solidFill>
              <a:schemeClr val="tx1"/>
            </a:solidFill>
            <a:headEnd type="none"/>
            <a:tailEnd type="arrow" w="lg" len="med"/>
          </a:ln>
        </p:spPr>
        <p:style>
          <a:lnRef idx="1">
            <a:schemeClr val="accent1"/>
          </a:lnRef>
          <a:fillRef idx="0">
            <a:schemeClr val="accent1"/>
          </a:fillRef>
          <a:effectRef idx="0">
            <a:schemeClr val="accent1"/>
          </a:effectRef>
          <a:fontRef idx="minor">
            <a:schemeClr val="tx1"/>
          </a:fontRef>
        </p:style>
      </p:cxnSp>
      <p:sp>
        <p:nvSpPr>
          <p:cNvPr id="15385" name="Tekstvak 4"/>
          <p:cNvSpPr txBox="1">
            <a:spLocks noChangeArrowheads="1"/>
          </p:cNvSpPr>
          <p:nvPr/>
        </p:nvSpPr>
        <p:spPr bwMode="auto">
          <a:xfrm>
            <a:off x="6300788" y="2735263"/>
            <a:ext cx="1943100" cy="360362"/>
          </a:xfrm>
          <a:prstGeom prst="rect">
            <a:avLst/>
          </a:prstGeom>
          <a:solidFill>
            <a:srgbClr val="FFFFFF"/>
          </a:solidFill>
          <a:ln w="12700">
            <a:solidFill>
              <a:srgbClr val="000000"/>
            </a:solidFill>
            <a:miter lim="800000"/>
            <a:headEnd/>
            <a:tailEnd/>
          </a:ln>
        </p:spPr>
        <p:txBody>
          <a:bodyPr/>
          <a:lstStyle>
            <a:lvl1pPr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ctr" eaLnBrk="1" hangingPunct="1">
              <a:lnSpc>
                <a:spcPct val="115000"/>
              </a:lnSpc>
              <a:spcBef>
                <a:spcPct val="0"/>
              </a:spcBef>
              <a:buClrTx/>
              <a:buFontTx/>
              <a:buNone/>
            </a:pPr>
            <a:r>
              <a:rPr lang="nl-NL" altLang="en-US" sz="1400">
                <a:latin typeface="Calibri" pitchFamily="34" charset="0"/>
                <a:ea typeface="Calibri" pitchFamily="34" charset="0"/>
                <a:cs typeface="Times New Roman" pitchFamily="18" charset="0"/>
              </a:rPr>
              <a:t>Macro and edit</a:t>
            </a:r>
          </a:p>
        </p:txBody>
      </p:sp>
      <p:cxnSp>
        <p:nvCxnSpPr>
          <p:cNvPr id="56" name="Rechte verbindingslijn met pijl 55"/>
          <p:cNvCxnSpPr/>
          <p:nvPr/>
        </p:nvCxnSpPr>
        <p:spPr>
          <a:xfrm flipH="1">
            <a:off x="7812088" y="3078163"/>
            <a:ext cx="0" cy="265112"/>
          </a:xfrm>
          <a:prstGeom prst="straightConnector1">
            <a:avLst/>
          </a:prstGeom>
          <a:ln w="25400">
            <a:solidFill>
              <a:schemeClr val="tx1"/>
            </a:solidFill>
            <a:headEnd type="none"/>
            <a:tailEnd type="arrow" w="lg" len="med"/>
          </a:ln>
        </p:spPr>
        <p:style>
          <a:lnRef idx="1">
            <a:schemeClr val="accent1"/>
          </a:lnRef>
          <a:fillRef idx="0">
            <a:schemeClr val="accent1"/>
          </a:fillRef>
          <a:effectRef idx="0">
            <a:schemeClr val="accent1"/>
          </a:effectRef>
          <a:fontRef idx="minor">
            <a:schemeClr val="tx1"/>
          </a:fontRef>
        </p:style>
      </p:cxnSp>
      <p:sp>
        <p:nvSpPr>
          <p:cNvPr id="15387" name="Tekstvak 2"/>
          <p:cNvSpPr txBox="1">
            <a:spLocks noChangeArrowheads="1"/>
          </p:cNvSpPr>
          <p:nvPr/>
        </p:nvSpPr>
        <p:spPr bwMode="auto">
          <a:xfrm>
            <a:off x="6696075" y="3343275"/>
            <a:ext cx="2232025" cy="339725"/>
          </a:xfrm>
          <a:prstGeom prst="rect">
            <a:avLst/>
          </a:prstGeom>
          <a:solidFill>
            <a:srgbClr val="FFFFFF"/>
          </a:solidFill>
          <a:ln w="25400">
            <a:solidFill>
              <a:srgbClr val="000000"/>
            </a:solidFill>
            <a:miter lim="800000"/>
            <a:headEnd/>
            <a:tailEnd/>
          </a:ln>
        </p:spPr>
        <p:txBody>
          <a:bodyPr bIns="0"/>
          <a:lstStyle>
            <a:lvl1pPr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ctr" eaLnBrk="1" hangingPunct="1">
              <a:lnSpc>
                <a:spcPct val="115000"/>
              </a:lnSpc>
              <a:spcBef>
                <a:spcPct val="0"/>
              </a:spcBef>
              <a:buClrTx/>
              <a:buFontTx/>
              <a:buNone/>
            </a:pPr>
            <a:r>
              <a:rPr lang="nl-NL" altLang="en-US" sz="1400" b="1" dirty="0">
                <a:latin typeface="Calibri" pitchFamily="34" charset="0"/>
                <a:ea typeface="Calibri" pitchFamily="34" charset="0"/>
                <a:cs typeface="Times New Roman" pitchFamily="18" charset="0"/>
              </a:rPr>
              <a:t>Google </a:t>
            </a:r>
            <a:r>
              <a:rPr lang="nl-NL" altLang="en-US" sz="1400" b="1" dirty="0" err="1" smtClean="0">
                <a:latin typeface="Calibri" pitchFamily="34" charset="0"/>
                <a:ea typeface="Calibri" pitchFamily="34" charset="0"/>
                <a:cs typeface="Times New Roman" pitchFamily="18" charset="0"/>
              </a:rPr>
              <a:t>Scholar</a:t>
            </a:r>
            <a:r>
              <a:rPr lang="nl-NL" altLang="en-US" sz="1400" b="1" dirty="0" smtClean="0">
                <a:latin typeface="Calibri" pitchFamily="34" charset="0"/>
                <a:ea typeface="Calibri" pitchFamily="34" charset="0"/>
                <a:cs typeface="Times New Roman" pitchFamily="18" charset="0"/>
              </a:rPr>
              <a:t> </a:t>
            </a:r>
            <a:endParaRPr lang="nl-NL" altLang="en-US" sz="1400" dirty="0">
              <a:latin typeface="Calibri" pitchFamily="34" charset="0"/>
              <a:ea typeface="Calibri" pitchFamily="34" charset="0"/>
              <a:cs typeface="Times New Roman" pitchFamily="18" charset="0"/>
            </a:endParaRPr>
          </a:p>
        </p:txBody>
      </p:sp>
      <p:sp>
        <p:nvSpPr>
          <p:cNvPr id="15388" name="Tekstvak 2"/>
          <p:cNvSpPr txBox="1">
            <a:spLocks noChangeArrowheads="1"/>
          </p:cNvSpPr>
          <p:nvPr/>
        </p:nvSpPr>
        <p:spPr bwMode="auto">
          <a:xfrm>
            <a:off x="6672263" y="4343400"/>
            <a:ext cx="2208212" cy="1565275"/>
          </a:xfrm>
          <a:prstGeom prst="rect">
            <a:avLst/>
          </a:prstGeom>
          <a:solidFill>
            <a:srgbClr val="FFFFFF"/>
          </a:solidFill>
          <a:ln w="25400">
            <a:solidFill>
              <a:srgbClr val="000000"/>
            </a:solidFill>
            <a:prstDash val="sysDash"/>
            <a:miter lim="800000"/>
            <a:headEnd/>
            <a:tailEnd/>
          </a:ln>
        </p:spPr>
        <p:txBody>
          <a:bodyPr bIns="0"/>
          <a:lstStyle>
            <a:lvl1pPr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algn="l"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ctr" eaLnBrk="1" hangingPunct="1">
              <a:lnSpc>
                <a:spcPct val="115000"/>
              </a:lnSpc>
              <a:spcBef>
                <a:spcPct val="0"/>
              </a:spcBef>
              <a:buClrTx/>
              <a:buFontTx/>
              <a:buNone/>
            </a:pPr>
            <a:r>
              <a:rPr lang="nl-NL" altLang="en-US" sz="1400" b="1">
                <a:latin typeface="Calibri" pitchFamily="34" charset="0"/>
                <a:ea typeface="Calibri" pitchFamily="34" charset="0"/>
                <a:cs typeface="Times New Roman" pitchFamily="18" charset="0"/>
              </a:rPr>
              <a:t>Liliacs / Scielo / Popline / Trials Registers / WorldCat</a:t>
            </a:r>
          </a:p>
          <a:p>
            <a:pPr algn="ctr" eaLnBrk="1" hangingPunct="1">
              <a:lnSpc>
                <a:spcPct val="115000"/>
              </a:lnSpc>
              <a:spcBef>
                <a:spcPct val="0"/>
              </a:spcBef>
              <a:buClrTx/>
              <a:buFontTx/>
              <a:buNone/>
            </a:pPr>
            <a:r>
              <a:rPr lang="nl-NL" altLang="en-US" sz="1400">
                <a:latin typeface="Calibri" pitchFamily="34" charset="0"/>
                <a:ea typeface="Calibri" pitchFamily="34" charset="0"/>
                <a:cs typeface="Times New Roman" pitchFamily="18" charset="0"/>
              </a:rPr>
              <a:t>Basic search strategy with AND, OR parentheses based on basic Google terms</a:t>
            </a:r>
          </a:p>
        </p:txBody>
      </p:sp>
      <p:cxnSp>
        <p:nvCxnSpPr>
          <p:cNvPr id="44" name="Rechte verbindingslijn met pijl 36"/>
          <p:cNvCxnSpPr/>
          <p:nvPr/>
        </p:nvCxnSpPr>
        <p:spPr>
          <a:xfrm>
            <a:off x="7826375" y="3727450"/>
            <a:ext cx="0" cy="615950"/>
          </a:xfrm>
          <a:prstGeom prst="straightConnector1">
            <a:avLst/>
          </a:prstGeom>
          <a:ln w="25400">
            <a:solidFill>
              <a:schemeClr val="tx1"/>
            </a:solidFill>
            <a:headEnd type="none"/>
            <a:tailEnd type="arrow" w="lg" len="med"/>
          </a:ln>
        </p:spPr>
        <p:style>
          <a:lnRef idx="1">
            <a:schemeClr val="accent1"/>
          </a:lnRef>
          <a:fillRef idx="0">
            <a:schemeClr val="accent1"/>
          </a:fillRef>
          <a:effectRef idx="0">
            <a:schemeClr val="accent1"/>
          </a:effectRef>
          <a:fontRef idx="minor">
            <a:schemeClr val="tx1"/>
          </a:fontRef>
        </p:style>
      </p:cxnSp>
      <p:sp>
        <p:nvSpPr>
          <p:cNvPr id="30" name="Tekstvak 3"/>
          <p:cNvSpPr txBox="1"/>
          <p:nvPr/>
        </p:nvSpPr>
        <p:spPr>
          <a:xfrm>
            <a:off x="3911923" y="6034883"/>
            <a:ext cx="4968552" cy="707886"/>
          </a:xfrm>
          <a:prstGeom prst="rect">
            <a:avLst/>
          </a:prstGeom>
          <a:noFill/>
        </p:spPr>
        <p:txBody>
          <a:bodyPr wrap="square" rtlCol="0">
            <a:spAutoFit/>
          </a:bodyPr>
          <a:lstStyle/>
          <a:p>
            <a:r>
              <a:rPr lang="nl-NL" sz="4000" b="1" dirty="0" smtClean="0">
                <a:solidFill>
                  <a:srgbClr val="FF0000"/>
                </a:solidFill>
              </a:rPr>
              <a:t>DEMO (+ PRACTICUM)</a:t>
            </a:r>
            <a:endParaRPr lang="nl-NL" sz="4000" b="1" dirty="0">
              <a:solidFill>
                <a:srgbClr val="FF0000"/>
              </a:solidFill>
            </a:endParaRPr>
          </a:p>
        </p:txBody>
      </p:sp>
      <p:sp>
        <p:nvSpPr>
          <p:cNvPr id="2" name="Footer Placeholder 1"/>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3973212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3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37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7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3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37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38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38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38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38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37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38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37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37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5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365" grpId="0" animBg="1"/>
      <p:bldP spid="15366" grpId="0" animBg="1"/>
      <p:bldP spid="15368" grpId="0" animBg="1"/>
      <p:bldP spid="15370" grpId="0" animBg="1"/>
      <p:bldP spid="15371" grpId="0" animBg="1"/>
      <p:bldP spid="15373" grpId="0" animBg="1"/>
      <p:bldP spid="15374" grpId="0" animBg="1"/>
      <p:bldP spid="15376" grpId="0" animBg="1"/>
      <p:bldP spid="15377" grpId="0" animBg="1"/>
      <p:bldP spid="15379" grpId="0" animBg="1"/>
      <p:bldP spid="15380" grpId="0" animBg="1"/>
      <p:bldP spid="15382" grpId="0" animBg="1"/>
      <p:bldP spid="15383" grpId="0" animBg="1"/>
      <p:bldP spid="15385" grpId="0" animBg="1"/>
      <p:bldP spid="15387" grpId="0" animBg="1"/>
      <p:bldP spid="1538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Agenda</a:t>
            </a:r>
            <a:endParaRPr lang="en-US" dirty="0"/>
          </a:p>
        </p:txBody>
      </p:sp>
      <p:sp>
        <p:nvSpPr>
          <p:cNvPr id="3" name="Content Placeholder 2"/>
          <p:cNvSpPr>
            <a:spLocks noGrp="1"/>
          </p:cNvSpPr>
          <p:nvPr>
            <p:ph idx="1"/>
          </p:nvPr>
        </p:nvSpPr>
        <p:spPr>
          <a:xfrm>
            <a:off x="457200" y="1600200"/>
            <a:ext cx="8229600" cy="4781128"/>
          </a:xfrm>
        </p:spPr>
        <p:txBody>
          <a:bodyPr>
            <a:normAutofit fontScale="92500" lnSpcReduction="10000"/>
          </a:bodyPr>
          <a:lstStyle/>
          <a:p>
            <a:r>
              <a:rPr lang="nl-NL" dirty="0" err="1" smtClean="0">
                <a:solidFill>
                  <a:schemeClr val="bg1">
                    <a:lumMod val="75000"/>
                  </a:schemeClr>
                </a:solidFill>
              </a:rPr>
              <a:t>Analyzing</a:t>
            </a:r>
            <a:r>
              <a:rPr lang="nl-NL" dirty="0" smtClean="0">
                <a:solidFill>
                  <a:schemeClr val="bg1">
                    <a:lumMod val="75000"/>
                  </a:schemeClr>
                </a:solidFill>
              </a:rPr>
              <a:t> research question (</a:t>
            </a:r>
            <a:r>
              <a:rPr lang="nl-NL" dirty="0" err="1" smtClean="0">
                <a:solidFill>
                  <a:schemeClr val="bg1">
                    <a:lumMod val="75000"/>
                  </a:schemeClr>
                </a:solidFill>
              </a:rPr>
              <a:t>elements</a:t>
            </a:r>
            <a:r>
              <a:rPr lang="nl-NL" dirty="0" smtClean="0">
                <a:solidFill>
                  <a:schemeClr val="bg1">
                    <a:lumMod val="75000"/>
                  </a:schemeClr>
                </a:solidFill>
              </a:rPr>
              <a:t>)</a:t>
            </a:r>
          </a:p>
          <a:p>
            <a:r>
              <a:rPr lang="nl-NL" dirty="0" err="1" smtClean="0">
                <a:solidFill>
                  <a:schemeClr val="bg1">
                    <a:lumMod val="75000"/>
                  </a:schemeClr>
                </a:solidFill>
              </a:rPr>
              <a:t>Finding</a:t>
            </a:r>
            <a:r>
              <a:rPr lang="nl-NL" dirty="0" smtClean="0">
                <a:solidFill>
                  <a:schemeClr val="bg1">
                    <a:lumMod val="75000"/>
                  </a:schemeClr>
                </a:solidFill>
              </a:rPr>
              <a:t> search </a:t>
            </a:r>
            <a:r>
              <a:rPr lang="nl-NL" dirty="0" err="1" smtClean="0">
                <a:solidFill>
                  <a:schemeClr val="bg1">
                    <a:lumMod val="75000"/>
                  </a:schemeClr>
                </a:solidFill>
              </a:rPr>
              <a:t>terms</a:t>
            </a:r>
            <a:endParaRPr lang="nl-NL" dirty="0" smtClean="0">
              <a:solidFill>
                <a:schemeClr val="bg1">
                  <a:lumMod val="75000"/>
                </a:schemeClr>
              </a:solidFill>
            </a:endParaRPr>
          </a:p>
          <a:p>
            <a:r>
              <a:rPr lang="nl-NL" dirty="0" smtClean="0">
                <a:solidFill>
                  <a:schemeClr val="bg1">
                    <a:lumMod val="75000"/>
                  </a:schemeClr>
                </a:solidFill>
              </a:rPr>
              <a:t>Database </a:t>
            </a:r>
            <a:r>
              <a:rPr lang="nl-NL" dirty="0" err="1" smtClean="0">
                <a:solidFill>
                  <a:schemeClr val="bg1">
                    <a:lumMod val="75000"/>
                  </a:schemeClr>
                </a:solidFill>
              </a:rPr>
              <a:t>and</a:t>
            </a:r>
            <a:r>
              <a:rPr lang="nl-NL" dirty="0" smtClean="0">
                <a:solidFill>
                  <a:schemeClr val="bg1">
                    <a:lumMod val="75000"/>
                  </a:schemeClr>
                </a:solidFill>
              </a:rPr>
              <a:t> interface </a:t>
            </a:r>
            <a:r>
              <a:rPr lang="nl-NL" dirty="0" err="1" smtClean="0">
                <a:solidFill>
                  <a:schemeClr val="bg1">
                    <a:lumMod val="75000"/>
                  </a:schemeClr>
                </a:solidFill>
              </a:rPr>
              <a:t>choice</a:t>
            </a:r>
            <a:endParaRPr lang="nl-NL" dirty="0" smtClean="0">
              <a:solidFill>
                <a:schemeClr val="bg1">
                  <a:lumMod val="75000"/>
                </a:schemeClr>
              </a:solidFill>
            </a:endParaRPr>
          </a:p>
          <a:p>
            <a:r>
              <a:rPr lang="nl-NL" dirty="0" err="1" smtClean="0">
                <a:solidFill>
                  <a:schemeClr val="bg1">
                    <a:lumMod val="75000"/>
                  </a:schemeClr>
                </a:solidFill>
              </a:rPr>
              <a:t>Creating</a:t>
            </a:r>
            <a:r>
              <a:rPr lang="nl-NL" dirty="0" smtClean="0">
                <a:solidFill>
                  <a:schemeClr val="bg1">
                    <a:lumMod val="75000"/>
                  </a:schemeClr>
                </a:solidFill>
              </a:rPr>
              <a:t> a basic search </a:t>
            </a:r>
            <a:r>
              <a:rPr lang="nl-NL" dirty="0" err="1" smtClean="0">
                <a:solidFill>
                  <a:schemeClr val="bg1">
                    <a:lumMod val="75000"/>
                  </a:schemeClr>
                </a:solidFill>
              </a:rPr>
              <a:t>strategy</a:t>
            </a:r>
            <a:endParaRPr lang="nl-NL" dirty="0" smtClean="0">
              <a:solidFill>
                <a:schemeClr val="bg1">
                  <a:lumMod val="75000"/>
                </a:schemeClr>
              </a:solidFill>
            </a:endParaRPr>
          </a:p>
          <a:p>
            <a:r>
              <a:rPr lang="nl-NL" dirty="0" err="1" smtClean="0">
                <a:solidFill>
                  <a:schemeClr val="bg1">
                    <a:lumMod val="75000"/>
                  </a:schemeClr>
                </a:solidFill>
              </a:rPr>
              <a:t>Working</a:t>
            </a:r>
            <a:r>
              <a:rPr lang="nl-NL" dirty="0" smtClean="0">
                <a:solidFill>
                  <a:schemeClr val="bg1">
                    <a:lumMod val="75000"/>
                  </a:schemeClr>
                </a:solidFill>
              </a:rPr>
              <a:t> </a:t>
            </a:r>
            <a:r>
              <a:rPr lang="nl-NL" dirty="0" err="1" smtClean="0">
                <a:solidFill>
                  <a:schemeClr val="bg1">
                    <a:lumMod val="75000"/>
                  </a:schemeClr>
                </a:solidFill>
              </a:rPr>
              <a:t>with</a:t>
            </a:r>
            <a:r>
              <a:rPr lang="nl-NL" dirty="0" smtClean="0">
                <a:solidFill>
                  <a:schemeClr val="bg1">
                    <a:lumMod val="75000"/>
                  </a:schemeClr>
                </a:solidFill>
              </a:rPr>
              <a:t> long </a:t>
            </a:r>
            <a:r>
              <a:rPr lang="nl-NL" dirty="0" err="1" smtClean="0">
                <a:solidFill>
                  <a:schemeClr val="bg1">
                    <a:lumMod val="75000"/>
                  </a:schemeClr>
                </a:solidFill>
              </a:rPr>
              <a:t>lists</a:t>
            </a:r>
            <a:r>
              <a:rPr lang="nl-NL" dirty="0" smtClean="0">
                <a:solidFill>
                  <a:schemeClr val="bg1">
                    <a:lumMod val="75000"/>
                  </a:schemeClr>
                </a:solidFill>
              </a:rPr>
              <a:t> of </a:t>
            </a:r>
            <a:r>
              <a:rPr lang="nl-NL" dirty="0" err="1" smtClean="0">
                <a:solidFill>
                  <a:schemeClr val="bg1">
                    <a:lumMod val="75000"/>
                  </a:schemeClr>
                </a:solidFill>
              </a:rPr>
              <a:t>terms</a:t>
            </a:r>
            <a:endParaRPr lang="nl-NL" dirty="0" smtClean="0">
              <a:solidFill>
                <a:schemeClr val="bg1">
                  <a:lumMod val="75000"/>
                </a:schemeClr>
              </a:solidFill>
            </a:endParaRPr>
          </a:p>
          <a:p>
            <a:r>
              <a:rPr lang="nl-NL" dirty="0" err="1" smtClean="0">
                <a:solidFill>
                  <a:schemeClr val="bg1">
                    <a:lumMod val="75000"/>
                  </a:schemeClr>
                </a:solidFill>
              </a:rPr>
              <a:t>Finding</a:t>
            </a:r>
            <a:r>
              <a:rPr lang="nl-NL" dirty="0" smtClean="0">
                <a:solidFill>
                  <a:schemeClr val="bg1">
                    <a:lumMod val="75000"/>
                  </a:schemeClr>
                </a:solidFill>
              </a:rPr>
              <a:t> mistakes</a:t>
            </a:r>
            <a:endParaRPr lang="nl-NL" dirty="0">
              <a:solidFill>
                <a:schemeClr val="bg1">
                  <a:lumMod val="75000"/>
                </a:schemeClr>
              </a:solidFill>
            </a:endParaRPr>
          </a:p>
          <a:p>
            <a:r>
              <a:rPr lang="nl-NL" dirty="0" smtClean="0">
                <a:solidFill>
                  <a:schemeClr val="bg1">
                    <a:lumMod val="75000"/>
                  </a:schemeClr>
                </a:solidFill>
              </a:rPr>
              <a:t>Optimizing a search </a:t>
            </a:r>
            <a:r>
              <a:rPr lang="nl-NL" dirty="0" err="1" smtClean="0">
                <a:solidFill>
                  <a:schemeClr val="bg1">
                    <a:lumMod val="75000"/>
                  </a:schemeClr>
                </a:solidFill>
              </a:rPr>
              <a:t>strategy</a:t>
            </a:r>
            <a:endParaRPr lang="nl-NL" dirty="0" smtClean="0">
              <a:solidFill>
                <a:schemeClr val="bg1">
                  <a:lumMod val="75000"/>
                </a:schemeClr>
              </a:solidFill>
            </a:endParaRPr>
          </a:p>
          <a:p>
            <a:r>
              <a:rPr lang="nl-NL" dirty="0" smtClean="0">
                <a:solidFill>
                  <a:schemeClr val="bg1">
                    <a:lumMod val="75000"/>
                  </a:schemeClr>
                </a:solidFill>
              </a:rPr>
              <a:t>Translating </a:t>
            </a:r>
            <a:r>
              <a:rPr lang="nl-NL" dirty="0" err="1" smtClean="0">
                <a:solidFill>
                  <a:schemeClr val="bg1">
                    <a:lumMod val="75000"/>
                  </a:schemeClr>
                </a:solidFill>
              </a:rPr>
              <a:t>queries</a:t>
            </a:r>
            <a:r>
              <a:rPr lang="nl-NL" dirty="0" smtClean="0">
                <a:solidFill>
                  <a:schemeClr val="bg1">
                    <a:lumMod val="75000"/>
                  </a:schemeClr>
                </a:solidFill>
              </a:rPr>
              <a:t> </a:t>
            </a:r>
            <a:r>
              <a:rPr lang="nl-NL" dirty="0" err="1" smtClean="0">
                <a:solidFill>
                  <a:schemeClr val="bg1">
                    <a:lumMod val="75000"/>
                  </a:schemeClr>
                </a:solidFill>
              </a:rPr>
              <a:t>between</a:t>
            </a:r>
            <a:r>
              <a:rPr lang="nl-NL" dirty="0" smtClean="0">
                <a:solidFill>
                  <a:schemeClr val="bg1">
                    <a:lumMod val="75000"/>
                  </a:schemeClr>
                </a:solidFill>
              </a:rPr>
              <a:t> databases</a:t>
            </a:r>
          </a:p>
          <a:p>
            <a:r>
              <a:rPr lang="nl-NL" dirty="0" smtClean="0"/>
              <a:t>Evaluation</a:t>
            </a:r>
          </a:p>
          <a:p>
            <a:endParaRPr lang="nl-NL" i="1" dirty="0" smtClean="0">
              <a:solidFill>
                <a:schemeClr val="bg1">
                  <a:lumMod val="75000"/>
                </a:schemeClr>
              </a:solidFill>
            </a:endParaRPr>
          </a:p>
          <a:p>
            <a:endParaRPr lang="nl-NL" dirty="0" smtClean="0"/>
          </a:p>
          <a:p>
            <a:endParaRPr lang="nl-NL" dirty="0" smtClean="0"/>
          </a:p>
        </p:txBody>
      </p:sp>
      <p:sp>
        <p:nvSpPr>
          <p:cNvPr id="4" name="Footer Placeholder 3"/>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3609063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Too few or </a:t>
            </a:r>
            <a:r>
              <a:rPr lang="nl-NL" dirty="0" err="1" smtClean="0"/>
              <a:t>too</a:t>
            </a:r>
            <a:r>
              <a:rPr lang="nl-NL" dirty="0" smtClean="0"/>
              <a:t> </a:t>
            </a:r>
            <a:r>
              <a:rPr lang="nl-NL" dirty="0" err="1" smtClean="0"/>
              <a:t>many</a:t>
            </a:r>
            <a:r>
              <a:rPr lang="nl-NL" dirty="0"/>
              <a:t>?</a:t>
            </a:r>
          </a:p>
        </p:txBody>
      </p:sp>
      <p:sp>
        <p:nvSpPr>
          <p:cNvPr id="3" name="Content Placeholder 2"/>
          <p:cNvSpPr>
            <a:spLocks noGrp="1"/>
          </p:cNvSpPr>
          <p:nvPr>
            <p:ph sz="half" idx="1"/>
          </p:nvPr>
        </p:nvSpPr>
        <p:spPr>
          <a:xfrm>
            <a:off x="304800" y="1219200"/>
            <a:ext cx="8371656" cy="5181600"/>
          </a:xfrm>
        </p:spPr>
        <p:txBody>
          <a:bodyPr/>
          <a:lstStyle/>
          <a:p>
            <a:pPr marL="0" indent="0">
              <a:buNone/>
            </a:pPr>
            <a:r>
              <a:rPr lang="nl-NL" altLang="nl-NL" sz="2400" dirty="0" err="1" smtClean="0"/>
              <a:t>What</a:t>
            </a:r>
            <a:r>
              <a:rPr lang="nl-NL" altLang="nl-NL" sz="2400" dirty="0" smtClean="0"/>
              <a:t> </a:t>
            </a:r>
            <a:r>
              <a:rPr lang="nl-NL" altLang="nl-NL" sz="2400" dirty="0" err="1" smtClean="0"/>
              <a:t>number</a:t>
            </a:r>
            <a:r>
              <a:rPr lang="nl-NL" altLang="nl-NL" sz="2400" dirty="0" smtClean="0"/>
              <a:t> of </a:t>
            </a:r>
            <a:r>
              <a:rPr lang="nl-NL" altLang="nl-NL" sz="2400" dirty="0" err="1" smtClean="0"/>
              <a:t>references</a:t>
            </a:r>
            <a:r>
              <a:rPr lang="nl-NL" altLang="nl-NL" sz="2400" dirty="0" smtClean="0"/>
              <a:t> </a:t>
            </a:r>
            <a:r>
              <a:rPr lang="nl-NL" altLang="nl-NL" sz="2400" dirty="0" err="1" smtClean="0"/>
              <a:t>would</a:t>
            </a:r>
            <a:r>
              <a:rPr lang="nl-NL" altLang="nl-NL" sz="2400" dirty="0" smtClean="0"/>
              <a:t> </a:t>
            </a:r>
            <a:r>
              <a:rPr lang="nl-NL" altLang="nl-NL" sz="2400" dirty="0" err="1" smtClean="0"/>
              <a:t>you</a:t>
            </a:r>
            <a:r>
              <a:rPr lang="nl-NL" altLang="nl-NL" sz="2400" dirty="0" smtClean="0"/>
              <a:t> </a:t>
            </a:r>
            <a:r>
              <a:rPr lang="nl-NL" altLang="nl-NL" sz="2400" dirty="0" err="1" smtClean="0"/>
              <a:t>consider</a:t>
            </a:r>
            <a:r>
              <a:rPr lang="nl-NL" altLang="nl-NL" sz="2400" dirty="0" smtClean="0"/>
              <a:t> </a:t>
            </a:r>
            <a:r>
              <a:rPr lang="nl-NL" altLang="nl-NL" sz="2400" dirty="0" err="1" smtClean="0"/>
              <a:t>too</a:t>
            </a:r>
            <a:r>
              <a:rPr lang="nl-NL" altLang="nl-NL" sz="2400" dirty="0" smtClean="0"/>
              <a:t> few?</a:t>
            </a:r>
          </a:p>
          <a:p>
            <a:pPr marL="0" indent="0">
              <a:buNone/>
            </a:pPr>
            <a:r>
              <a:rPr lang="nl-NL" altLang="nl-NL" sz="2400" dirty="0" err="1"/>
              <a:t>W</a:t>
            </a:r>
            <a:r>
              <a:rPr lang="nl-NL" altLang="nl-NL" sz="2400" dirty="0" err="1" smtClean="0"/>
              <a:t>hat</a:t>
            </a:r>
            <a:r>
              <a:rPr lang="nl-NL" altLang="nl-NL" sz="2400" dirty="0" smtClean="0"/>
              <a:t> </a:t>
            </a:r>
            <a:r>
              <a:rPr lang="nl-NL" altLang="nl-NL" sz="2400" dirty="0" err="1" smtClean="0"/>
              <a:t>number</a:t>
            </a:r>
            <a:r>
              <a:rPr lang="nl-NL" altLang="nl-NL" sz="2400" dirty="0" smtClean="0"/>
              <a:t> </a:t>
            </a:r>
            <a:r>
              <a:rPr lang="nl-NL" altLang="nl-NL" sz="2400" dirty="0" err="1" smtClean="0"/>
              <a:t>would</a:t>
            </a:r>
            <a:r>
              <a:rPr lang="nl-NL" altLang="nl-NL" sz="2400" dirty="0" smtClean="0"/>
              <a:t> </a:t>
            </a:r>
            <a:r>
              <a:rPr lang="nl-NL" altLang="nl-NL" sz="2400" dirty="0" err="1" smtClean="0"/>
              <a:t>you</a:t>
            </a:r>
            <a:r>
              <a:rPr lang="nl-NL" altLang="nl-NL" sz="2400" dirty="0" smtClean="0"/>
              <a:t> </a:t>
            </a:r>
            <a:r>
              <a:rPr lang="nl-NL" altLang="nl-NL" sz="2400" dirty="0" err="1" smtClean="0"/>
              <a:t>consider</a:t>
            </a:r>
            <a:r>
              <a:rPr lang="nl-NL" altLang="nl-NL" sz="2400" dirty="0" smtClean="0"/>
              <a:t> </a:t>
            </a:r>
            <a:r>
              <a:rPr lang="nl-NL" altLang="nl-NL" sz="2400" dirty="0" err="1" smtClean="0"/>
              <a:t>too</a:t>
            </a:r>
            <a:r>
              <a:rPr lang="nl-NL" altLang="nl-NL" sz="2400" dirty="0" smtClean="0"/>
              <a:t> </a:t>
            </a:r>
            <a:r>
              <a:rPr lang="nl-NL" altLang="nl-NL" sz="2400" dirty="0" err="1" smtClean="0"/>
              <a:t>many</a:t>
            </a:r>
            <a:r>
              <a:rPr lang="nl-NL" altLang="nl-NL" sz="2400" dirty="0" smtClean="0"/>
              <a:t>?</a:t>
            </a:r>
          </a:p>
          <a:p>
            <a:pPr marL="0" indent="0">
              <a:buNone/>
            </a:pPr>
            <a:endParaRPr lang="nl-NL" altLang="nl-NL" dirty="0"/>
          </a:p>
          <a:p>
            <a:pPr marL="0" indent="0">
              <a:buNone/>
            </a:pPr>
            <a:r>
              <a:rPr lang="nl-NL" altLang="nl-NL" dirty="0" smtClean="0"/>
              <a:t>Go </a:t>
            </a:r>
            <a:r>
              <a:rPr lang="nl-NL" altLang="nl-NL" dirty="0" err="1"/>
              <a:t>to</a:t>
            </a:r>
            <a:r>
              <a:rPr lang="nl-NL" altLang="nl-NL" dirty="0"/>
              <a:t> menti.com </a:t>
            </a:r>
            <a:r>
              <a:rPr lang="nl-NL" altLang="nl-NL" dirty="0" err="1"/>
              <a:t>and</a:t>
            </a:r>
            <a:r>
              <a:rPr lang="nl-NL" altLang="nl-NL" dirty="0"/>
              <a:t> </a:t>
            </a:r>
            <a:r>
              <a:rPr lang="nl-NL" altLang="nl-NL" dirty="0" err="1"/>
              <a:t>use</a:t>
            </a:r>
            <a:r>
              <a:rPr lang="nl-NL" altLang="nl-NL" dirty="0"/>
              <a:t> </a:t>
            </a:r>
            <a:r>
              <a:rPr lang="nl-NL" altLang="nl-NL" dirty="0" err="1"/>
              <a:t>the</a:t>
            </a:r>
            <a:r>
              <a:rPr lang="nl-NL" altLang="nl-NL" dirty="0"/>
              <a:t> code </a:t>
            </a:r>
            <a:r>
              <a:rPr lang="en-US" dirty="0" smtClean="0"/>
              <a:t>7884 0692</a:t>
            </a:r>
            <a:endParaRPr lang="nl-NL" dirty="0"/>
          </a:p>
        </p:txBody>
      </p:sp>
    </p:spTree>
    <p:extLst>
      <p:ext uri="{BB962C8B-B14F-4D97-AF65-F5344CB8AC3E}">
        <p14:creationId xmlns:p14="http://schemas.microsoft.com/office/powerpoint/2010/main" val="1958402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Tijdelijke aanduiding voor dianummer 4"/>
          <p:cNvSpPr txBox="1">
            <a:spLocks noGrp="1"/>
          </p:cNvSpPr>
          <p:nvPr/>
        </p:nvSpPr>
        <p:spPr bwMode="auto">
          <a:xfrm>
            <a:off x="8305800" y="64008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r" eaLnBrk="1" hangingPunct="1">
              <a:lnSpc>
                <a:spcPct val="100000"/>
              </a:lnSpc>
              <a:spcBef>
                <a:spcPct val="0"/>
              </a:spcBef>
              <a:buClrTx/>
              <a:buFontTx/>
              <a:buNone/>
            </a:pPr>
            <a:fld id="{5ECCA35B-8082-444E-A6A6-05611F963544}" type="slidenum">
              <a:rPr lang="en-US" altLang="en-US" sz="1400" i="0"/>
              <a:pPr algn="r" eaLnBrk="1" hangingPunct="1">
                <a:lnSpc>
                  <a:spcPct val="100000"/>
                </a:lnSpc>
                <a:spcBef>
                  <a:spcPct val="0"/>
                </a:spcBef>
                <a:buClrTx/>
                <a:buFontTx/>
                <a:buNone/>
              </a:pPr>
              <a:t>55</a:t>
            </a:fld>
            <a:endParaRPr lang="en-US" altLang="en-US" sz="1400" i="0"/>
          </a:p>
        </p:txBody>
      </p:sp>
      <p:sp>
        <p:nvSpPr>
          <p:cNvPr id="49155" name="Tijdelijke aanduiding voor voettekst 5"/>
          <p:cNvSpPr txBox="1">
            <a:spLocks noGrp="1"/>
          </p:cNvSpPr>
          <p:nvPr/>
        </p:nvSpPr>
        <p:spPr bwMode="auto">
          <a:xfrm>
            <a:off x="5029200" y="6400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r">
              <a:lnSpc>
                <a:spcPct val="100000"/>
              </a:lnSpc>
              <a:spcBef>
                <a:spcPct val="0"/>
              </a:spcBef>
              <a:buClrTx/>
              <a:buFontTx/>
              <a:buNone/>
            </a:pPr>
            <a:endParaRPr lang="en-GB" altLang="en-US" sz="1400" i="0"/>
          </a:p>
        </p:txBody>
      </p:sp>
      <p:sp>
        <p:nvSpPr>
          <p:cNvPr id="176132" name="Rectangle 2"/>
          <p:cNvSpPr>
            <a:spLocks noGrp="1" noChangeArrowheads="1"/>
          </p:cNvSpPr>
          <p:nvPr>
            <p:ph type="title" idx="4294967295"/>
          </p:nvPr>
        </p:nvSpPr>
        <p:spPr>
          <a:xfrm>
            <a:off x="323850" y="188913"/>
            <a:ext cx="3887788" cy="647799"/>
          </a:xfrm>
        </p:spPr>
        <p:txBody>
          <a:bodyPr>
            <a:normAutofit fontScale="90000"/>
          </a:bodyPr>
          <a:lstStyle/>
          <a:p>
            <a:pPr eaLnBrk="1" hangingPunct="1"/>
            <a:r>
              <a:rPr lang="nl-NL" altLang="en-US" dirty="0" smtClean="0"/>
              <a:t>Too few </a:t>
            </a:r>
            <a:r>
              <a:rPr lang="nl-NL" altLang="en-US" dirty="0" err="1" smtClean="0"/>
              <a:t>results</a:t>
            </a:r>
            <a:r>
              <a:rPr lang="nl-NL" altLang="en-US" dirty="0" smtClean="0"/>
              <a:t>?</a:t>
            </a:r>
          </a:p>
        </p:txBody>
      </p:sp>
      <p:sp>
        <p:nvSpPr>
          <p:cNvPr id="176133" name="Rectangle 3"/>
          <p:cNvSpPr>
            <a:spLocks noGrp="1" noChangeArrowheads="1"/>
          </p:cNvSpPr>
          <p:nvPr>
            <p:ph type="body" sz="half" idx="4294967295"/>
          </p:nvPr>
        </p:nvSpPr>
        <p:spPr>
          <a:xfrm>
            <a:off x="0" y="1052513"/>
            <a:ext cx="4356100" cy="1871662"/>
          </a:xfrm>
        </p:spPr>
        <p:txBody>
          <a:bodyPr>
            <a:normAutofit/>
          </a:bodyPr>
          <a:lstStyle/>
          <a:p>
            <a:pPr marL="342900" indent="-342900" eaLnBrk="1" hangingPunct="1"/>
            <a:r>
              <a:rPr lang="nl-NL" altLang="en-US" sz="2000" dirty="0" err="1"/>
              <a:t>Add</a:t>
            </a:r>
            <a:r>
              <a:rPr lang="nl-NL" altLang="en-US" sz="2000" dirty="0"/>
              <a:t> extra </a:t>
            </a:r>
            <a:r>
              <a:rPr lang="nl-NL" altLang="en-US" sz="2000" dirty="0" err="1"/>
              <a:t>terms</a:t>
            </a:r>
            <a:r>
              <a:rPr lang="nl-NL" altLang="en-US" sz="2000" dirty="0"/>
              <a:t> </a:t>
            </a:r>
          </a:p>
          <a:p>
            <a:pPr marL="825500" lvl="1" indent="-342900" eaLnBrk="1" hangingPunct="1"/>
            <a:r>
              <a:rPr lang="nl-NL" altLang="en-US" sz="2000" dirty="0" smtClean="0"/>
              <a:t>OR </a:t>
            </a:r>
            <a:r>
              <a:rPr lang="nl-NL" altLang="en-US" sz="2000" dirty="0" err="1" smtClean="0"/>
              <a:t>study</a:t>
            </a:r>
            <a:r>
              <a:rPr lang="nl-NL" altLang="en-US" sz="2000" dirty="0" smtClean="0"/>
              <a:t> type</a:t>
            </a:r>
            <a:r>
              <a:rPr lang="nl-NL" altLang="en-US" sz="2000" dirty="0" smtClean="0">
                <a:sym typeface="Wingdings" pitchFamily="2" charset="2"/>
              </a:rPr>
              <a:t/>
            </a:r>
            <a:br>
              <a:rPr lang="nl-NL" altLang="en-US" sz="2000" dirty="0" smtClean="0">
                <a:sym typeface="Wingdings" pitchFamily="2" charset="2"/>
              </a:rPr>
            </a:br>
            <a:endParaRPr lang="nl-NL" altLang="en-US" sz="2000" dirty="0" smtClean="0"/>
          </a:p>
          <a:p>
            <a:pPr marL="342900" indent="-342900" eaLnBrk="1" hangingPunct="1"/>
            <a:endParaRPr lang="nl-NL" altLang="en-US" sz="2000" dirty="0" smtClean="0"/>
          </a:p>
        </p:txBody>
      </p:sp>
      <p:sp>
        <p:nvSpPr>
          <p:cNvPr id="176137" name="Line 9"/>
          <p:cNvSpPr>
            <a:spLocks noChangeShapeType="1"/>
          </p:cNvSpPr>
          <p:nvPr/>
        </p:nvSpPr>
        <p:spPr bwMode="auto">
          <a:xfrm>
            <a:off x="0" y="6308725"/>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61" name="Line 12"/>
          <p:cNvSpPr>
            <a:spLocks noChangeShapeType="1"/>
          </p:cNvSpPr>
          <p:nvPr/>
        </p:nvSpPr>
        <p:spPr bwMode="auto">
          <a:xfrm>
            <a:off x="4356100" y="0"/>
            <a:ext cx="0" cy="63087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Tree>
    <p:extLst>
      <p:ext uri="{BB962C8B-B14F-4D97-AF65-F5344CB8AC3E}">
        <p14:creationId xmlns:p14="http://schemas.microsoft.com/office/powerpoint/2010/main" val="988048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6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13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13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2" grpId="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328613" y="304800"/>
            <a:ext cx="8491859" cy="747936"/>
          </a:xfrm>
        </p:spPr>
        <p:txBody>
          <a:bodyPr/>
          <a:lstStyle/>
          <a:p>
            <a:pPr eaLnBrk="1" hangingPunct="1"/>
            <a:r>
              <a:rPr lang="en-US" altLang="en-US" sz="3200" dirty="0">
                <a:solidFill>
                  <a:srgbClr val="0C2074"/>
                </a:solidFill>
              </a:rPr>
              <a:t>Which articles can answer your question?</a:t>
            </a:r>
          </a:p>
        </p:txBody>
      </p:sp>
      <p:sp>
        <p:nvSpPr>
          <p:cNvPr id="6148" name="Rectangle 3"/>
          <p:cNvSpPr>
            <a:spLocks noGrp="1" noChangeArrowheads="1"/>
          </p:cNvSpPr>
          <p:nvPr>
            <p:ph type="body" idx="4294967295"/>
          </p:nvPr>
        </p:nvSpPr>
        <p:spPr>
          <a:xfrm>
            <a:off x="179512" y="1196752"/>
            <a:ext cx="8785100" cy="5215314"/>
          </a:xfrm>
        </p:spPr>
        <p:txBody>
          <a:bodyPr>
            <a:normAutofit fontScale="85000" lnSpcReduction="20000"/>
          </a:bodyPr>
          <a:lstStyle/>
          <a:p>
            <a:pPr marL="0" indent="-381000">
              <a:lnSpc>
                <a:spcPct val="100000"/>
              </a:lnSpc>
              <a:spcBef>
                <a:spcPts val="600"/>
              </a:spcBef>
              <a:spcAft>
                <a:spcPts val="1500"/>
              </a:spcAft>
              <a:buClrTx/>
              <a:buNone/>
            </a:pPr>
            <a:r>
              <a:rPr lang="nl-NL" altLang="nl-NL" sz="2400" i="1" dirty="0"/>
              <a:t>Go </a:t>
            </a:r>
            <a:r>
              <a:rPr lang="nl-NL" altLang="nl-NL" sz="2400" i="1" dirty="0" err="1"/>
              <a:t>to</a:t>
            </a:r>
            <a:r>
              <a:rPr lang="nl-NL" altLang="nl-NL" sz="2400" i="1" dirty="0"/>
              <a:t> menti.com </a:t>
            </a:r>
            <a:r>
              <a:rPr lang="nl-NL" altLang="nl-NL" sz="2400" i="1" dirty="0" err="1"/>
              <a:t>and</a:t>
            </a:r>
            <a:r>
              <a:rPr lang="nl-NL" altLang="nl-NL" sz="2400" i="1" dirty="0"/>
              <a:t> </a:t>
            </a:r>
            <a:r>
              <a:rPr lang="nl-NL" altLang="nl-NL" sz="2400" i="1" dirty="0" err="1"/>
              <a:t>use</a:t>
            </a:r>
            <a:r>
              <a:rPr lang="nl-NL" altLang="nl-NL" sz="2400" i="1" dirty="0"/>
              <a:t> </a:t>
            </a:r>
            <a:r>
              <a:rPr lang="nl-NL" altLang="nl-NL" sz="2400" i="1" dirty="0" err="1"/>
              <a:t>the</a:t>
            </a:r>
            <a:r>
              <a:rPr lang="nl-NL" altLang="nl-NL" sz="2400" i="1" dirty="0"/>
              <a:t> code </a:t>
            </a:r>
            <a:r>
              <a:rPr lang="nl-NL" altLang="nl-NL" sz="2400" dirty="0" smtClean="0"/>
              <a:t>7620 4971</a:t>
            </a:r>
            <a:endParaRPr lang="en-US" altLang="en-US" sz="2400" b="1" i="1" dirty="0"/>
          </a:p>
          <a:p>
            <a:pPr marL="0" indent="-381000">
              <a:lnSpc>
                <a:spcPct val="100000"/>
              </a:lnSpc>
              <a:spcBef>
                <a:spcPts val="600"/>
              </a:spcBef>
              <a:spcAft>
                <a:spcPts val="1500"/>
              </a:spcAft>
              <a:buClrTx/>
              <a:buFontTx/>
              <a:buNone/>
            </a:pPr>
            <a:r>
              <a:rPr lang="en-US" altLang="en-US" sz="2400" b="1" dirty="0"/>
              <a:t>Facilitators and barriers in preconception care</a:t>
            </a:r>
          </a:p>
          <a:p>
            <a:pPr marL="0" indent="-381000">
              <a:lnSpc>
                <a:spcPct val="100000"/>
              </a:lnSpc>
              <a:spcBef>
                <a:spcPts val="600"/>
              </a:spcBef>
              <a:spcAft>
                <a:spcPts val="1500"/>
              </a:spcAft>
              <a:buClrTx/>
              <a:buFontTx/>
              <a:buNone/>
            </a:pPr>
            <a:r>
              <a:rPr lang="nl-NL" altLang="en-US" sz="2400" dirty="0">
                <a:solidFill>
                  <a:schemeClr val="bg1">
                    <a:lumMod val="50000"/>
                  </a:schemeClr>
                </a:solidFill>
              </a:rPr>
              <a:t>Evaluation studies of </a:t>
            </a:r>
            <a:r>
              <a:rPr lang="nl-NL" altLang="en-US" sz="2400" dirty="0" err="1">
                <a:solidFill>
                  <a:schemeClr val="bg1">
                    <a:lumMod val="50000"/>
                  </a:schemeClr>
                </a:solidFill>
              </a:rPr>
              <a:t>preconception</a:t>
            </a:r>
            <a:r>
              <a:rPr lang="nl-NL" altLang="en-US" sz="2400" dirty="0">
                <a:solidFill>
                  <a:schemeClr val="bg1">
                    <a:lumMod val="50000"/>
                  </a:schemeClr>
                </a:solidFill>
              </a:rPr>
              <a:t> care</a:t>
            </a:r>
          </a:p>
          <a:p>
            <a:pPr marL="0" indent="-381000">
              <a:lnSpc>
                <a:spcPct val="100000"/>
              </a:lnSpc>
              <a:spcBef>
                <a:spcPts val="600"/>
              </a:spcBef>
              <a:spcAft>
                <a:spcPts val="1500"/>
              </a:spcAft>
              <a:buClrTx/>
              <a:buNone/>
            </a:pPr>
            <a:r>
              <a:rPr lang="en-US" altLang="en-US" dirty="0" smtClean="0"/>
              <a:t>(</a:t>
            </a:r>
            <a:r>
              <a:rPr lang="nl-NL" dirty="0" err="1" smtClean="0"/>
              <a:t>Preconception</a:t>
            </a:r>
            <a:r>
              <a:rPr lang="nl-NL" dirty="0" smtClean="0"/>
              <a:t> Care[</a:t>
            </a:r>
            <a:r>
              <a:rPr lang="nl-NL" dirty="0" err="1" smtClean="0"/>
              <a:t>mh</a:t>
            </a:r>
            <a:r>
              <a:rPr lang="nl-NL" dirty="0" smtClean="0"/>
              <a:t>] OR </a:t>
            </a:r>
            <a:r>
              <a:rPr lang="nl-NL" dirty="0" err="1" smtClean="0"/>
              <a:t>Preconception</a:t>
            </a:r>
            <a:r>
              <a:rPr lang="nl-NL" dirty="0" smtClean="0"/>
              <a:t>-Care*[</a:t>
            </a:r>
            <a:r>
              <a:rPr lang="nl-NL" dirty="0" err="1" smtClean="0"/>
              <a:t>tiab</a:t>
            </a:r>
            <a:r>
              <a:rPr lang="nl-NL" dirty="0" smtClean="0"/>
              <a:t>]</a:t>
            </a:r>
            <a:r>
              <a:rPr lang="en-US" altLang="en-US" dirty="0" smtClean="0"/>
              <a:t>) AND (Facilitator*[</a:t>
            </a:r>
            <a:r>
              <a:rPr lang="en-US" altLang="en-US" dirty="0" err="1" smtClean="0"/>
              <a:t>tiab</a:t>
            </a:r>
            <a:r>
              <a:rPr lang="en-US" altLang="en-US" dirty="0" smtClean="0"/>
              <a:t>] OR barrier*[</a:t>
            </a:r>
            <a:r>
              <a:rPr lang="en-US" altLang="en-US" dirty="0" err="1" smtClean="0"/>
              <a:t>tiab</a:t>
            </a:r>
            <a:r>
              <a:rPr lang="en-US" altLang="en-US" dirty="0" smtClean="0"/>
              <a:t>])</a:t>
            </a:r>
          </a:p>
          <a:p>
            <a:pPr marL="0" indent="-381000">
              <a:lnSpc>
                <a:spcPct val="100000"/>
              </a:lnSpc>
              <a:spcBef>
                <a:spcPts val="600"/>
              </a:spcBef>
              <a:spcAft>
                <a:spcPts val="1500"/>
              </a:spcAft>
              <a:buClrTx/>
              <a:buNone/>
            </a:pPr>
            <a:r>
              <a:rPr lang="en-US" altLang="en-US" b="1" dirty="0" smtClean="0">
                <a:sym typeface="Wingdings" panose="05000000000000000000" pitchFamily="2" charset="2"/>
              </a:rPr>
              <a:t> 116 results</a:t>
            </a:r>
            <a:endParaRPr lang="en-US" altLang="en-US" b="1" dirty="0"/>
          </a:p>
          <a:p>
            <a:pPr marL="0" indent="-381000">
              <a:lnSpc>
                <a:spcPct val="100000"/>
              </a:lnSpc>
              <a:spcBef>
                <a:spcPts val="600"/>
              </a:spcBef>
              <a:spcAft>
                <a:spcPts val="1500"/>
              </a:spcAft>
              <a:buClrTx/>
              <a:buNone/>
            </a:pPr>
            <a:r>
              <a:rPr lang="en-US" altLang="en-US" dirty="0"/>
              <a:t>(</a:t>
            </a:r>
            <a:r>
              <a:rPr lang="nl-NL" dirty="0" err="1"/>
              <a:t>Preconception</a:t>
            </a:r>
            <a:r>
              <a:rPr lang="nl-NL" dirty="0"/>
              <a:t> Care[</a:t>
            </a:r>
            <a:r>
              <a:rPr lang="nl-NL" dirty="0" err="1"/>
              <a:t>mh</a:t>
            </a:r>
            <a:r>
              <a:rPr lang="nl-NL" dirty="0"/>
              <a:t>] OR </a:t>
            </a:r>
            <a:r>
              <a:rPr lang="nl-NL" dirty="0" err="1"/>
              <a:t>Preconception</a:t>
            </a:r>
            <a:r>
              <a:rPr lang="nl-NL" dirty="0"/>
              <a:t>-Care*[</a:t>
            </a:r>
            <a:r>
              <a:rPr lang="nl-NL" dirty="0" err="1"/>
              <a:t>tiab</a:t>
            </a:r>
            <a:r>
              <a:rPr lang="nl-NL" dirty="0"/>
              <a:t>]</a:t>
            </a:r>
            <a:r>
              <a:rPr lang="en-US" altLang="en-US" dirty="0"/>
              <a:t>) AND (Facilitator*[</a:t>
            </a:r>
            <a:r>
              <a:rPr lang="en-US" altLang="en-US" dirty="0" err="1"/>
              <a:t>tiab</a:t>
            </a:r>
            <a:r>
              <a:rPr lang="en-US" altLang="en-US" dirty="0"/>
              <a:t>] OR barrier*[</a:t>
            </a:r>
            <a:r>
              <a:rPr lang="en-US" altLang="en-US" dirty="0" err="1"/>
              <a:t>tiab</a:t>
            </a:r>
            <a:r>
              <a:rPr lang="en-US" altLang="en-US" dirty="0"/>
              <a:t>] </a:t>
            </a:r>
            <a:r>
              <a:rPr lang="en-US" altLang="en-US" b="1" dirty="0"/>
              <a:t>OR Evaluation Study [Publication Type</a:t>
            </a:r>
            <a:r>
              <a:rPr lang="en-US" altLang="en-US" b="1" dirty="0" smtClean="0"/>
              <a:t>] OR Evaluation*[</a:t>
            </a:r>
            <a:r>
              <a:rPr lang="en-US" altLang="en-US" b="1" dirty="0" err="1" smtClean="0"/>
              <a:t>tiab</a:t>
            </a:r>
            <a:r>
              <a:rPr lang="en-US" altLang="en-US" b="1" dirty="0" smtClean="0"/>
              <a:t>]</a:t>
            </a:r>
            <a:r>
              <a:rPr lang="en-US" altLang="en-US" dirty="0" smtClean="0"/>
              <a:t>)</a:t>
            </a:r>
          </a:p>
          <a:p>
            <a:pPr marL="0" indent="-381000">
              <a:lnSpc>
                <a:spcPct val="100000"/>
              </a:lnSpc>
              <a:spcBef>
                <a:spcPts val="600"/>
              </a:spcBef>
              <a:spcAft>
                <a:spcPts val="1500"/>
              </a:spcAft>
              <a:buClrTx/>
              <a:buNone/>
            </a:pPr>
            <a:r>
              <a:rPr lang="en-US" altLang="en-US" b="1" dirty="0">
                <a:sym typeface="Wingdings" panose="05000000000000000000" pitchFamily="2" charset="2"/>
              </a:rPr>
              <a:t> </a:t>
            </a:r>
            <a:r>
              <a:rPr lang="en-US" altLang="en-US" b="1" dirty="0" smtClean="0">
                <a:sym typeface="Wingdings" panose="05000000000000000000" pitchFamily="2" charset="2"/>
              </a:rPr>
              <a:t>279 results</a:t>
            </a:r>
            <a:endParaRPr lang="en-US" altLang="en-US" b="1" dirty="0"/>
          </a:p>
          <a:p>
            <a:pPr marL="0" indent="-381000">
              <a:lnSpc>
                <a:spcPct val="100000"/>
              </a:lnSpc>
              <a:spcBef>
                <a:spcPts val="600"/>
              </a:spcBef>
              <a:spcAft>
                <a:spcPts val="1500"/>
              </a:spcAft>
              <a:buClrTx/>
              <a:buNone/>
            </a:pPr>
            <a:endParaRPr lang="en-US" altLang="en-US" dirty="0"/>
          </a:p>
          <a:p>
            <a:pPr marL="0" indent="-381000">
              <a:lnSpc>
                <a:spcPct val="100000"/>
              </a:lnSpc>
              <a:spcBef>
                <a:spcPts val="600"/>
              </a:spcBef>
              <a:spcAft>
                <a:spcPts val="1500"/>
              </a:spcAft>
              <a:buClrTx/>
              <a:buNone/>
            </a:pPr>
            <a:endParaRPr lang="nl-NL" altLang="en-US" dirty="0">
              <a:solidFill>
                <a:schemeClr val="bg1">
                  <a:lumMod val="50000"/>
                </a:schemeClr>
              </a:solidFill>
            </a:endParaRPr>
          </a:p>
        </p:txBody>
      </p:sp>
    </p:spTree>
    <p:extLst>
      <p:ext uri="{BB962C8B-B14F-4D97-AF65-F5344CB8AC3E}">
        <p14:creationId xmlns:p14="http://schemas.microsoft.com/office/powerpoint/2010/main" val="701308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328613" y="304800"/>
            <a:ext cx="8491859" cy="747936"/>
          </a:xfrm>
        </p:spPr>
        <p:txBody>
          <a:bodyPr/>
          <a:lstStyle/>
          <a:p>
            <a:pPr eaLnBrk="1" hangingPunct="1"/>
            <a:r>
              <a:rPr lang="en-US" altLang="en-US" sz="3200" dirty="0">
                <a:solidFill>
                  <a:srgbClr val="0C2074"/>
                </a:solidFill>
              </a:rPr>
              <a:t>Which articles can answer your question?</a:t>
            </a:r>
          </a:p>
        </p:txBody>
      </p:sp>
      <p:sp>
        <p:nvSpPr>
          <p:cNvPr id="6148" name="Rectangle 3"/>
          <p:cNvSpPr>
            <a:spLocks noGrp="1" noChangeArrowheads="1"/>
          </p:cNvSpPr>
          <p:nvPr>
            <p:ph type="body" idx="4294967295"/>
          </p:nvPr>
        </p:nvSpPr>
        <p:spPr>
          <a:xfrm>
            <a:off x="179512" y="1196752"/>
            <a:ext cx="8785100" cy="5215314"/>
          </a:xfrm>
        </p:spPr>
        <p:txBody>
          <a:bodyPr>
            <a:normAutofit fontScale="85000" lnSpcReduction="20000"/>
          </a:bodyPr>
          <a:lstStyle/>
          <a:p>
            <a:pPr marL="0" indent="-381000">
              <a:lnSpc>
                <a:spcPct val="100000"/>
              </a:lnSpc>
              <a:spcBef>
                <a:spcPts val="600"/>
              </a:spcBef>
              <a:spcAft>
                <a:spcPts val="1500"/>
              </a:spcAft>
              <a:buClrTx/>
              <a:buNone/>
            </a:pPr>
            <a:r>
              <a:rPr lang="nl-NL" altLang="nl-NL" sz="2400" i="1" dirty="0"/>
              <a:t>Go </a:t>
            </a:r>
            <a:r>
              <a:rPr lang="nl-NL" altLang="nl-NL" sz="2400" i="1" dirty="0" err="1"/>
              <a:t>to</a:t>
            </a:r>
            <a:r>
              <a:rPr lang="nl-NL" altLang="nl-NL" sz="2400" i="1" dirty="0"/>
              <a:t> menti.com </a:t>
            </a:r>
            <a:r>
              <a:rPr lang="nl-NL" altLang="nl-NL" sz="2400" i="1" dirty="0" err="1"/>
              <a:t>and</a:t>
            </a:r>
            <a:r>
              <a:rPr lang="nl-NL" altLang="nl-NL" sz="2400" i="1" dirty="0"/>
              <a:t> </a:t>
            </a:r>
            <a:r>
              <a:rPr lang="nl-NL" altLang="nl-NL" sz="2400" i="1" dirty="0" err="1"/>
              <a:t>use</a:t>
            </a:r>
            <a:r>
              <a:rPr lang="nl-NL" altLang="nl-NL" sz="2400" i="1" dirty="0"/>
              <a:t> </a:t>
            </a:r>
            <a:r>
              <a:rPr lang="nl-NL" altLang="nl-NL" sz="2400" i="1" dirty="0" err="1"/>
              <a:t>the</a:t>
            </a:r>
            <a:r>
              <a:rPr lang="nl-NL" altLang="nl-NL" sz="2400" i="1" dirty="0"/>
              <a:t> code </a:t>
            </a:r>
            <a:r>
              <a:rPr lang="nl-NL" altLang="nl-NL" sz="2400" dirty="0" smtClean="0"/>
              <a:t>7620 4971</a:t>
            </a:r>
            <a:endParaRPr lang="en-US" altLang="en-US" sz="2400" b="1" i="1" dirty="0"/>
          </a:p>
          <a:p>
            <a:pPr marL="0" indent="-381000">
              <a:lnSpc>
                <a:spcPct val="100000"/>
              </a:lnSpc>
              <a:spcBef>
                <a:spcPts val="600"/>
              </a:spcBef>
              <a:spcAft>
                <a:spcPts val="1500"/>
              </a:spcAft>
              <a:buClrTx/>
              <a:buFontTx/>
              <a:buNone/>
            </a:pPr>
            <a:r>
              <a:rPr lang="nl-NL" altLang="en-US" sz="2400" b="1" dirty="0" err="1" smtClean="0"/>
              <a:t>Predictive</a:t>
            </a:r>
            <a:r>
              <a:rPr lang="nl-NL" altLang="en-US" sz="2400" b="1" dirty="0" smtClean="0"/>
              <a:t> </a:t>
            </a:r>
            <a:r>
              <a:rPr lang="nl-NL" altLang="en-US" sz="2400" b="1" dirty="0"/>
              <a:t>factors </a:t>
            </a:r>
            <a:r>
              <a:rPr lang="nl-NL" altLang="en-US" sz="2400" b="1" dirty="0" err="1"/>
              <a:t>for</a:t>
            </a:r>
            <a:r>
              <a:rPr lang="nl-NL" altLang="en-US" sz="2400" b="1" dirty="0"/>
              <a:t> </a:t>
            </a:r>
            <a:r>
              <a:rPr lang="nl-NL" altLang="en-US" sz="2400" b="1" dirty="0" err="1"/>
              <a:t>oronasal</a:t>
            </a:r>
            <a:r>
              <a:rPr lang="nl-NL" altLang="en-US" sz="2400" b="1" dirty="0"/>
              <a:t> </a:t>
            </a:r>
            <a:r>
              <a:rPr lang="nl-NL" altLang="en-US" sz="2400" b="1" dirty="0" err="1"/>
              <a:t>fistulas</a:t>
            </a:r>
            <a:r>
              <a:rPr lang="nl-NL" altLang="en-US" sz="2400" b="1" dirty="0"/>
              <a:t> in </a:t>
            </a:r>
            <a:r>
              <a:rPr lang="nl-NL" altLang="en-US" sz="2400" b="1" dirty="0" err="1"/>
              <a:t>children</a:t>
            </a:r>
            <a:r>
              <a:rPr lang="nl-NL" altLang="en-US" sz="2400" b="1" dirty="0"/>
              <a:t> </a:t>
            </a:r>
            <a:r>
              <a:rPr lang="nl-NL" altLang="en-US" sz="2400" b="1" dirty="0" err="1"/>
              <a:t>treated</a:t>
            </a:r>
            <a:r>
              <a:rPr lang="nl-NL" altLang="en-US" sz="2400" b="1" dirty="0"/>
              <a:t> </a:t>
            </a:r>
            <a:r>
              <a:rPr lang="nl-NL" altLang="en-US" sz="2400" b="1" dirty="0" err="1"/>
              <a:t>for</a:t>
            </a:r>
            <a:r>
              <a:rPr lang="nl-NL" altLang="en-US" sz="2400" b="1" dirty="0"/>
              <a:t> </a:t>
            </a:r>
            <a:r>
              <a:rPr lang="nl-NL" altLang="en-US" sz="2400" b="1" dirty="0" err="1"/>
              <a:t>cleft</a:t>
            </a:r>
            <a:r>
              <a:rPr lang="nl-NL" altLang="en-US" sz="2400" b="1" dirty="0"/>
              <a:t> lip</a:t>
            </a:r>
          </a:p>
          <a:p>
            <a:pPr marL="0" indent="-381000">
              <a:lnSpc>
                <a:spcPct val="100000"/>
              </a:lnSpc>
              <a:spcBef>
                <a:spcPts val="600"/>
              </a:spcBef>
              <a:spcAft>
                <a:spcPts val="1500"/>
              </a:spcAft>
              <a:buClrTx/>
              <a:buFontTx/>
              <a:buNone/>
            </a:pPr>
            <a:r>
              <a:rPr lang="nl-NL" altLang="en-US" sz="2400" dirty="0">
                <a:solidFill>
                  <a:schemeClr val="bg1">
                    <a:lumMod val="50000"/>
                  </a:schemeClr>
                </a:solidFill>
              </a:rPr>
              <a:t>Follow up studies of </a:t>
            </a:r>
            <a:r>
              <a:rPr lang="nl-NL" altLang="en-US" sz="2400" dirty="0" err="1">
                <a:solidFill>
                  <a:schemeClr val="bg1">
                    <a:lumMod val="50000"/>
                  </a:schemeClr>
                </a:solidFill>
              </a:rPr>
              <a:t>children</a:t>
            </a:r>
            <a:r>
              <a:rPr lang="nl-NL" altLang="en-US" sz="2400" dirty="0">
                <a:solidFill>
                  <a:schemeClr val="bg1">
                    <a:lumMod val="50000"/>
                  </a:schemeClr>
                </a:solidFill>
              </a:rPr>
              <a:t> </a:t>
            </a:r>
            <a:r>
              <a:rPr lang="nl-NL" altLang="en-US" sz="2400" dirty="0" err="1">
                <a:solidFill>
                  <a:schemeClr val="bg1">
                    <a:lumMod val="50000"/>
                  </a:schemeClr>
                </a:solidFill>
              </a:rPr>
              <a:t>treated</a:t>
            </a:r>
            <a:r>
              <a:rPr lang="nl-NL" altLang="en-US" sz="2400" dirty="0">
                <a:solidFill>
                  <a:schemeClr val="bg1">
                    <a:lumMod val="50000"/>
                  </a:schemeClr>
                </a:solidFill>
              </a:rPr>
              <a:t> </a:t>
            </a:r>
            <a:r>
              <a:rPr lang="nl-NL" altLang="en-US" sz="2400" dirty="0" err="1">
                <a:solidFill>
                  <a:schemeClr val="bg1">
                    <a:lumMod val="50000"/>
                  </a:schemeClr>
                </a:solidFill>
              </a:rPr>
              <a:t>for</a:t>
            </a:r>
            <a:r>
              <a:rPr lang="nl-NL" altLang="en-US" sz="2400" dirty="0">
                <a:solidFill>
                  <a:schemeClr val="bg1">
                    <a:lumMod val="50000"/>
                  </a:schemeClr>
                </a:solidFill>
              </a:rPr>
              <a:t> </a:t>
            </a:r>
            <a:r>
              <a:rPr lang="nl-NL" altLang="en-US" sz="2400" dirty="0" err="1">
                <a:solidFill>
                  <a:schemeClr val="bg1">
                    <a:lumMod val="50000"/>
                  </a:schemeClr>
                </a:solidFill>
              </a:rPr>
              <a:t>cleft</a:t>
            </a:r>
            <a:r>
              <a:rPr lang="nl-NL" altLang="en-US" sz="2400" dirty="0">
                <a:solidFill>
                  <a:schemeClr val="bg1">
                    <a:lumMod val="50000"/>
                  </a:schemeClr>
                </a:solidFill>
              </a:rPr>
              <a:t> lip</a:t>
            </a:r>
          </a:p>
          <a:p>
            <a:pPr marL="0" indent="-381000">
              <a:lnSpc>
                <a:spcPct val="100000"/>
              </a:lnSpc>
              <a:spcBef>
                <a:spcPts val="500"/>
              </a:spcBef>
              <a:spcAft>
                <a:spcPts val="0"/>
              </a:spcAft>
              <a:buClrTx/>
              <a:buFontTx/>
              <a:buNone/>
            </a:pPr>
            <a:r>
              <a:rPr lang="nl-NL" altLang="en-US" dirty="0" smtClean="0"/>
              <a:t>(</a:t>
            </a:r>
            <a:r>
              <a:rPr lang="nl-NL" altLang="en-US" dirty="0" err="1" smtClean="0"/>
              <a:t>Prognosis</a:t>
            </a:r>
            <a:r>
              <a:rPr lang="nl-NL" altLang="en-US" dirty="0" smtClean="0"/>
              <a:t>[</a:t>
            </a:r>
            <a:r>
              <a:rPr lang="nl-NL" altLang="en-US" dirty="0" err="1" smtClean="0"/>
              <a:t>mh</a:t>
            </a:r>
            <a:r>
              <a:rPr lang="nl-NL" altLang="en-US" dirty="0" smtClean="0"/>
              <a:t>] OR Risk Factors[</a:t>
            </a:r>
            <a:r>
              <a:rPr lang="nl-NL" altLang="en-US" dirty="0" err="1" smtClean="0"/>
              <a:t>mh</a:t>
            </a:r>
            <a:r>
              <a:rPr lang="nl-NL" altLang="en-US" dirty="0" smtClean="0"/>
              <a:t>] OR </a:t>
            </a:r>
            <a:r>
              <a:rPr lang="nl-NL" altLang="en-US" dirty="0" err="1" smtClean="0"/>
              <a:t>prognos</a:t>
            </a:r>
            <a:r>
              <a:rPr lang="nl-NL" altLang="en-US" dirty="0" smtClean="0"/>
              <a:t>*[</a:t>
            </a:r>
            <a:r>
              <a:rPr lang="nl-NL" altLang="en-US" dirty="0" err="1" smtClean="0"/>
              <a:t>tiab</a:t>
            </a:r>
            <a:r>
              <a:rPr lang="nl-NL" altLang="en-US" dirty="0" smtClean="0"/>
              <a:t>] OR </a:t>
            </a:r>
            <a:r>
              <a:rPr lang="nl-NL" altLang="en-US" dirty="0" err="1" smtClean="0"/>
              <a:t>predict</a:t>
            </a:r>
            <a:r>
              <a:rPr lang="nl-NL" altLang="en-US" dirty="0" smtClean="0"/>
              <a:t>*[</a:t>
            </a:r>
            <a:r>
              <a:rPr lang="nl-NL" altLang="en-US" dirty="0" err="1" smtClean="0"/>
              <a:t>tiab</a:t>
            </a:r>
            <a:r>
              <a:rPr lang="nl-NL" altLang="en-US" dirty="0" smtClean="0"/>
              <a:t>] OR risk-factor*[</a:t>
            </a:r>
            <a:r>
              <a:rPr lang="nl-NL" altLang="en-US" dirty="0" err="1" smtClean="0"/>
              <a:t>tiab</a:t>
            </a:r>
            <a:r>
              <a:rPr lang="nl-NL" altLang="en-US" dirty="0" smtClean="0"/>
              <a:t>]) AND (Oral </a:t>
            </a:r>
            <a:r>
              <a:rPr lang="nl-NL" altLang="en-US" dirty="0" err="1" smtClean="0"/>
              <a:t>Fistula</a:t>
            </a:r>
            <a:r>
              <a:rPr lang="nl-NL" altLang="en-US" dirty="0" smtClean="0"/>
              <a:t>[</a:t>
            </a:r>
            <a:r>
              <a:rPr lang="nl-NL" altLang="en-US" dirty="0" err="1" smtClean="0"/>
              <a:t>mh</a:t>
            </a:r>
            <a:r>
              <a:rPr lang="nl-NL" altLang="en-US" dirty="0" smtClean="0"/>
              <a:t>] OR </a:t>
            </a:r>
            <a:r>
              <a:rPr lang="nl-NL" altLang="en-US" dirty="0" err="1" smtClean="0"/>
              <a:t>fistula</a:t>
            </a:r>
            <a:r>
              <a:rPr lang="nl-NL" altLang="en-US" dirty="0" smtClean="0"/>
              <a:t>*[</a:t>
            </a:r>
            <a:r>
              <a:rPr lang="nl-NL" altLang="en-US" dirty="0" err="1" smtClean="0"/>
              <a:t>tiab</a:t>
            </a:r>
            <a:r>
              <a:rPr lang="nl-NL" altLang="en-US" dirty="0"/>
              <a:t>]) AND (</a:t>
            </a:r>
            <a:r>
              <a:rPr lang="nl-NL" altLang="en-US" dirty="0" err="1"/>
              <a:t>Cleft</a:t>
            </a:r>
            <a:r>
              <a:rPr lang="nl-NL" altLang="en-US" dirty="0"/>
              <a:t> </a:t>
            </a:r>
            <a:r>
              <a:rPr lang="nl-NL" altLang="en-US" dirty="0" smtClean="0"/>
              <a:t>Lip[</a:t>
            </a:r>
            <a:r>
              <a:rPr lang="nl-NL" altLang="en-US" dirty="0" err="1" smtClean="0"/>
              <a:t>mh</a:t>
            </a:r>
            <a:r>
              <a:rPr lang="nl-NL" altLang="en-US" dirty="0" smtClean="0"/>
              <a:t>] OR </a:t>
            </a:r>
            <a:r>
              <a:rPr lang="nl-NL" altLang="en-US" dirty="0" err="1" smtClean="0"/>
              <a:t>Cleft</a:t>
            </a:r>
            <a:r>
              <a:rPr lang="nl-NL" altLang="en-US" dirty="0" smtClean="0"/>
              <a:t>-Lip*[</a:t>
            </a:r>
            <a:r>
              <a:rPr lang="nl-NL" altLang="en-US" dirty="0" err="1" smtClean="0"/>
              <a:t>tiab</a:t>
            </a:r>
            <a:r>
              <a:rPr lang="nl-NL" altLang="en-US" dirty="0" smtClean="0"/>
              <a:t>])</a:t>
            </a:r>
          </a:p>
          <a:p>
            <a:pPr marL="0" indent="-381000">
              <a:lnSpc>
                <a:spcPct val="100000"/>
              </a:lnSpc>
              <a:spcBef>
                <a:spcPts val="500"/>
              </a:spcBef>
              <a:spcAft>
                <a:spcPts val="0"/>
              </a:spcAft>
              <a:buClrTx/>
              <a:buFontTx/>
              <a:buNone/>
            </a:pPr>
            <a:r>
              <a:rPr lang="nl-NL" altLang="en-US" b="1" dirty="0" smtClean="0">
                <a:sym typeface="Wingdings" panose="05000000000000000000" pitchFamily="2" charset="2"/>
              </a:rPr>
              <a:t> 128 </a:t>
            </a:r>
            <a:r>
              <a:rPr lang="nl-NL" altLang="en-US" b="1" dirty="0" err="1" smtClean="0">
                <a:sym typeface="Wingdings" panose="05000000000000000000" pitchFamily="2" charset="2"/>
              </a:rPr>
              <a:t>results</a:t>
            </a:r>
            <a:r>
              <a:rPr lang="nl-NL" altLang="en-US" b="1" dirty="0" smtClean="0">
                <a:sym typeface="Wingdings" panose="05000000000000000000" pitchFamily="2" charset="2"/>
              </a:rPr>
              <a:t> </a:t>
            </a:r>
            <a:endParaRPr lang="nl-NL" altLang="en-US" b="1" dirty="0"/>
          </a:p>
          <a:p>
            <a:pPr marL="0" indent="-381000">
              <a:lnSpc>
                <a:spcPct val="100000"/>
              </a:lnSpc>
              <a:spcBef>
                <a:spcPts val="500"/>
              </a:spcBef>
              <a:spcAft>
                <a:spcPts val="0"/>
              </a:spcAft>
              <a:buClrTx/>
              <a:buNone/>
            </a:pPr>
            <a:r>
              <a:rPr lang="nl-NL" altLang="en-US" dirty="0" smtClean="0"/>
              <a:t>(</a:t>
            </a:r>
            <a:r>
              <a:rPr lang="nl-NL" altLang="en-US" dirty="0" err="1" smtClean="0"/>
              <a:t>Prognosis</a:t>
            </a:r>
            <a:r>
              <a:rPr lang="nl-NL" altLang="en-US" dirty="0" smtClean="0"/>
              <a:t>[</a:t>
            </a:r>
            <a:r>
              <a:rPr lang="nl-NL" altLang="en-US" dirty="0" err="1" smtClean="0"/>
              <a:t>mh</a:t>
            </a:r>
            <a:r>
              <a:rPr lang="nl-NL" altLang="en-US" dirty="0" smtClean="0"/>
              <a:t>] OR Risk Factors[</a:t>
            </a:r>
            <a:r>
              <a:rPr lang="nl-NL" altLang="en-US" dirty="0" err="1" smtClean="0"/>
              <a:t>mh</a:t>
            </a:r>
            <a:r>
              <a:rPr lang="nl-NL" altLang="en-US" dirty="0" smtClean="0"/>
              <a:t>] OR </a:t>
            </a:r>
            <a:r>
              <a:rPr lang="nl-NL" altLang="en-US" dirty="0" err="1" smtClean="0"/>
              <a:t>prognos</a:t>
            </a:r>
            <a:r>
              <a:rPr lang="nl-NL" altLang="en-US" dirty="0" smtClean="0"/>
              <a:t>*[</a:t>
            </a:r>
            <a:r>
              <a:rPr lang="nl-NL" altLang="en-US" dirty="0" err="1" smtClean="0"/>
              <a:t>tiab</a:t>
            </a:r>
            <a:r>
              <a:rPr lang="nl-NL" altLang="en-US" dirty="0" smtClean="0"/>
              <a:t>] OR </a:t>
            </a:r>
            <a:r>
              <a:rPr lang="nl-NL" altLang="en-US" dirty="0" err="1" smtClean="0"/>
              <a:t>predict</a:t>
            </a:r>
            <a:r>
              <a:rPr lang="nl-NL" altLang="en-US" dirty="0" smtClean="0"/>
              <a:t>*[</a:t>
            </a:r>
            <a:r>
              <a:rPr lang="nl-NL" altLang="en-US" dirty="0" err="1" smtClean="0"/>
              <a:t>tiab</a:t>
            </a:r>
            <a:r>
              <a:rPr lang="nl-NL" altLang="en-US" dirty="0" smtClean="0"/>
              <a:t>] OR risk-factor*[</a:t>
            </a:r>
            <a:r>
              <a:rPr lang="nl-NL" altLang="en-US" dirty="0" err="1" smtClean="0"/>
              <a:t>tiab</a:t>
            </a:r>
            <a:r>
              <a:rPr lang="nl-NL" altLang="en-US" dirty="0" smtClean="0"/>
              <a:t>]</a:t>
            </a:r>
            <a:r>
              <a:rPr lang="nl-NL" altLang="en-US" dirty="0"/>
              <a:t> </a:t>
            </a:r>
            <a:r>
              <a:rPr lang="nl-NL" altLang="en-US" b="1" dirty="0"/>
              <a:t>OR Follow-Up Studies[</a:t>
            </a:r>
            <a:r>
              <a:rPr lang="nl-NL" altLang="en-US" b="1" dirty="0" err="1"/>
              <a:t>mh</a:t>
            </a:r>
            <a:r>
              <a:rPr lang="nl-NL" altLang="en-US" b="1" dirty="0"/>
              <a:t>] OR Follow-Up[</a:t>
            </a:r>
            <a:r>
              <a:rPr lang="nl-NL" altLang="en-US" b="1" dirty="0" err="1"/>
              <a:t>tiab</a:t>
            </a:r>
            <a:r>
              <a:rPr lang="nl-NL" altLang="en-US" b="1" dirty="0" smtClean="0"/>
              <a:t>]</a:t>
            </a:r>
            <a:r>
              <a:rPr lang="nl-NL" altLang="en-US" dirty="0" smtClean="0"/>
              <a:t>) AND (Oral </a:t>
            </a:r>
            <a:r>
              <a:rPr lang="nl-NL" altLang="en-US" dirty="0" err="1" smtClean="0"/>
              <a:t>Fistula</a:t>
            </a:r>
            <a:r>
              <a:rPr lang="nl-NL" altLang="en-US" dirty="0" smtClean="0"/>
              <a:t>[</a:t>
            </a:r>
            <a:r>
              <a:rPr lang="nl-NL" altLang="en-US" dirty="0" err="1" smtClean="0"/>
              <a:t>mh</a:t>
            </a:r>
            <a:r>
              <a:rPr lang="nl-NL" altLang="en-US" dirty="0" smtClean="0"/>
              <a:t>] OR </a:t>
            </a:r>
            <a:r>
              <a:rPr lang="nl-NL" altLang="en-US" dirty="0" err="1" smtClean="0"/>
              <a:t>fistula</a:t>
            </a:r>
            <a:r>
              <a:rPr lang="nl-NL" altLang="en-US" dirty="0" smtClean="0"/>
              <a:t>*[</a:t>
            </a:r>
            <a:r>
              <a:rPr lang="nl-NL" altLang="en-US" dirty="0" err="1" smtClean="0"/>
              <a:t>tiab</a:t>
            </a:r>
            <a:r>
              <a:rPr lang="nl-NL" altLang="en-US" dirty="0" smtClean="0"/>
              <a:t>]) AND (</a:t>
            </a:r>
            <a:r>
              <a:rPr lang="nl-NL" altLang="en-US" dirty="0" err="1" smtClean="0"/>
              <a:t>Cleft</a:t>
            </a:r>
            <a:r>
              <a:rPr lang="nl-NL" altLang="en-US" dirty="0" smtClean="0"/>
              <a:t> Lip[</a:t>
            </a:r>
            <a:r>
              <a:rPr lang="nl-NL" altLang="en-US" dirty="0" err="1" smtClean="0"/>
              <a:t>mh</a:t>
            </a:r>
            <a:r>
              <a:rPr lang="nl-NL" altLang="en-US" dirty="0" smtClean="0"/>
              <a:t>] OR </a:t>
            </a:r>
            <a:r>
              <a:rPr lang="nl-NL" altLang="en-US" dirty="0" err="1" smtClean="0"/>
              <a:t>Cleft</a:t>
            </a:r>
            <a:r>
              <a:rPr lang="nl-NL" altLang="en-US" dirty="0" smtClean="0"/>
              <a:t>-Lip*[</a:t>
            </a:r>
            <a:r>
              <a:rPr lang="nl-NL" altLang="en-US" dirty="0" err="1" smtClean="0"/>
              <a:t>tiab</a:t>
            </a:r>
            <a:r>
              <a:rPr lang="nl-NL" altLang="en-US" dirty="0" smtClean="0"/>
              <a:t>])</a:t>
            </a:r>
          </a:p>
          <a:p>
            <a:pPr marL="0" indent="-381000">
              <a:lnSpc>
                <a:spcPct val="100000"/>
              </a:lnSpc>
              <a:spcBef>
                <a:spcPts val="500"/>
              </a:spcBef>
              <a:spcAft>
                <a:spcPts val="0"/>
              </a:spcAft>
              <a:buClrTx/>
              <a:buNone/>
            </a:pPr>
            <a:r>
              <a:rPr lang="nl-NL" altLang="en-US" b="1" dirty="0">
                <a:sym typeface="Wingdings" panose="05000000000000000000" pitchFamily="2" charset="2"/>
              </a:rPr>
              <a:t> </a:t>
            </a:r>
            <a:r>
              <a:rPr lang="nl-NL" altLang="en-US" b="1" dirty="0" smtClean="0">
                <a:sym typeface="Wingdings" panose="05000000000000000000" pitchFamily="2" charset="2"/>
              </a:rPr>
              <a:t>186 </a:t>
            </a:r>
            <a:r>
              <a:rPr lang="nl-NL" altLang="en-US" b="1" dirty="0" err="1">
                <a:sym typeface="Wingdings" panose="05000000000000000000" pitchFamily="2" charset="2"/>
              </a:rPr>
              <a:t>results</a:t>
            </a:r>
            <a:r>
              <a:rPr lang="nl-NL" altLang="en-US" b="1" dirty="0">
                <a:sym typeface="Wingdings" panose="05000000000000000000" pitchFamily="2" charset="2"/>
              </a:rPr>
              <a:t> </a:t>
            </a:r>
            <a:endParaRPr lang="nl-NL" altLang="en-US" b="1" dirty="0"/>
          </a:p>
          <a:p>
            <a:pPr marL="0" indent="-381000">
              <a:lnSpc>
                <a:spcPct val="100000"/>
              </a:lnSpc>
              <a:spcBef>
                <a:spcPts val="600"/>
              </a:spcBef>
              <a:spcAft>
                <a:spcPts val="1500"/>
              </a:spcAft>
              <a:buClrTx/>
              <a:buNone/>
            </a:pPr>
            <a:endParaRPr lang="nl-NL" altLang="en-US" dirty="0" smtClean="0"/>
          </a:p>
          <a:p>
            <a:pPr marL="0" indent="-381000">
              <a:lnSpc>
                <a:spcPct val="100000"/>
              </a:lnSpc>
              <a:spcBef>
                <a:spcPts val="600"/>
              </a:spcBef>
              <a:spcAft>
                <a:spcPts val="1500"/>
              </a:spcAft>
              <a:buClrTx/>
              <a:buFontTx/>
              <a:buNone/>
            </a:pPr>
            <a:endParaRPr lang="nl-NL" altLang="en-US" dirty="0"/>
          </a:p>
        </p:txBody>
      </p:sp>
    </p:spTree>
    <p:extLst>
      <p:ext uri="{BB962C8B-B14F-4D97-AF65-F5344CB8AC3E}">
        <p14:creationId xmlns:p14="http://schemas.microsoft.com/office/powerpoint/2010/main" val="3446650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Tijdelijke aanduiding voor dianummer 4"/>
          <p:cNvSpPr txBox="1">
            <a:spLocks noGrp="1"/>
          </p:cNvSpPr>
          <p:nvPr/>
        </p:nvSpPr>
        <p:spPr bwMode="auto">
          <a:xfrm>
            <a:off x="8305800" y="64008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r" eaLnBrk="1" hangingPunct="1">
              <a:lnSpc>
                <a:spcPct val="100000"/>
              </a:lnSpc>
              <a:spcBef>
                <a:spcPct val="0"/>
              </a:spcBef>
              <a:buClrTx/>
              <a:buFontTx/>
              <a:buNone/>
            </a:pPr>
            <a:fld id="{5ECCA35B-8082-444E-A6A6-05611F963544}" type="slidenum">
              <a:rPr lang="en-US" altLang="en-US" sz="1400" i="0"/>
              <a:pPr algn="r" eaLnBrk="1" hangingPunct="1">
                <a:lnSpc>
                  <a:spcPct val="100000"/>
                </a:lnSpc>
                <a:spcBef>
                  <a:spcPct val="0"/>
                </a:spcBef>
                <a:buClrTx/>
                <a:buFontTx/>
                <a:buNone/>
              </a:pPr>
              <a:t>58</a:t>
            </a:fld>
            <a:endParaRPr lang="en-US" altLang="en-US" sz="1400" i="0"/>
          </a:p>
        </p:txBody>
      </p:sp>
      <p:sp>
        <p:nvSpPr>
          <p:cNvPr id="49155" name="Tijdelijke aanduiding voor voettekst 5"/>
          <p:cNvSpPr txBox="1">
            <a:spLocks noGrp="1"/>
          </p:cNvSpPr>
          <p:nvPr/>
        </p:nvSpPr>
        <p:spPr bwMode="auto">
          <a:xfrm>
            <a:off x="5029200" y="6400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r">
              <a:lnSpc>
                <a:spcPct val="100000"/>
              </a:lnSpc>
              <a:spcBef>
                <a:spcPct val="0"/>
              </a:spcBef>
              <a:buClrTx/>
              <a:buFontTx/>
              <a:buNone/>
            </a:pPr>
            <a:endParaRPr lang="en-GB" altLang="en-US" sz="1400" i="0"/>
          </a:p>
        </p:txBody>
      </p:sp>
      <p:sp>
        <p:nvSpPr>
          <p:cNvPr id="176132" name="Rectangle 2"/>
          <p:cNvSpPr>
            <a:spLocks noGrp="1" noChangeArrowheads="1"/>
          </p:cNvSpPr>
          <p:nvPr>
            <p:ph type="title" idx="4294967295"/>
          </p:nvPr>
        </p:nvSpPr>
        <p:spPr>
          <a:xfrm>
            <a:off x="323850" y="188913"/>
            <a:ext cx="3887788" cy="647799"/>
          </a:xfrm>
        </p:spPr>
        <p:txBody>
          <a:bodyPr>
            <a:normAutofit fontScale="90000"/>
          </a:bodyPr>
          <a:lstStyle/>
          <a:p>
            <a:pPr eaLnBrk="1" hangingPunct="1"/>
            <a:r>
              <a:rPr lang="nl-NL" altLang="en-US" dirty="0" smtClean="0"/>
              <a:t>Too few </a:t>
            </a:r>
            <a:r>
              <a:rPr lang="nl-NL" altLang="en-US" dirty="0" err="1" smtClean="0"/>
              <a:t>results</a:t>
            </a:r>
            <a:r>
              <a:rPr lang="nl-NL" altLang="en-US" dirty="0" smtClean="0"/>
              <a:t>?</a:t>
            </a:r>
          </a:p>
        </p:txBody>
      </p:sp>
      <p:sp>
        <p:nvSpPr>
          <p:cNvPr id="176133" name="Rectangle 3"/>
          <p:cNvSpPr>
            <a:spLocks noGrp="1" noChangeArrowheads="1"/>
          </p:cNvSpPr>
          <p:nvPr>
            <p:ph type="body" sz="half" idx="4294967295"/>
          </p:nvPr>
        </p:nvSpPr>
        <p:spPr>
          <a:xfrm>
            <a:off x="0" y="1052513"/>
            <a:ext cx="4356100" cy="1871662"/>
          </a:xfrm>
        </p:spPr>
        <p:txBody>
          <a:bodyPr>
            <a:noAutofit/>
          </a:bodyPr>
          <a:lstStyle/>
          <a:p>
            <a:pPr marL="342900" indent="-342900" eaLnBrk="1" hangingPunct="1"/>
            <a:r>
              <a:rPr lang="nl-NL" altLang="en-US" sz="2000" dirty="0" err="1"/>
              <a:t>Add</a:t>
            </a:r>
            <a:r>
              <a:rPr lang="nl-NL" altLang="en-US" sz="2000" dirty="0"/>
              <a:t> extra </a:t>
            </a:r>
            <a:r>
              <a:rPr lang="nl-NL" altLang="en-US" sz="2000" dirty="0" err="1"/>
              <a:t>terms</a:t>
            </a:r>
            <a:r>
              <a:rPr lang="nl-NL" altLang="en-US" sz="2000" dirty="0"/>
              <a:t> </a:t>
            </a:r>
          </a:p>
          <a:p>
            <a:pPr marL="825500" lvl="1" indent="-342900" eaLnBrk="1" hangingPunct="1"/>
            <a:r>
              <a:rPr lang="nl-NL" altLang="en-US" sz="2000" dirty="0" smtClean="0"/>
              <a:t>OR </a:t>
            </a:r>
            <a:r>
              <a:rPr lang="nl-NL" altLang="en-US" sz="2000" dirty="0" err="1" smtClean="0"/>
              <a:t>study</a:t>
            </a:r>
            <a:r>
              <a:rPr lang="nl-NL" altLang="en-US" sz="2000" dirty="0" smtClean="0"/>
              <a:t> type</a:t>
            </a:r>
          </a:p>
          <a:p>
            <a:pPr marL="825500" lvl="1" indent="-342900" eaLnBrk="1" hangingPunct="1"/>
            <a:r>
              <a:rPr lang="nl-NL" altLang="en-US" sz="2000" dirty="0" smtClean="0"/>
              <a:t>OR </a:t>
            </a:r>
            <a:r>
              <a:rPr lang="nl-NL" altLang="en-US" sz="2000" dirty="0" err="1" smtClean="0"/>
              <a:t>Broad</a:t>
            </a:r>
            <a:r>
              <a:rPr lang="nl-NL" altLang="en-US" sz="2000" dirty="0" smtClean="0"/>
              <a:t> Filter</a:t>
            </a:r>
            <a:endParaRPr lang="nl-NL" altLang="en-US" sz="2000" dirty="0"/>
          </a:p>
          <a:p>
            <a:pPr marL="342900" indent="-342900" eaLnBrk="1" hangingPunct="1"/>
            <a:r>
              <a:rPr lang="en-GB" altLang="en-US" sz="2000" dirty="0" smtClean="0"/>
              <a:t>Generalize specific elements</a:t>
            </a:r>
          </a:p>
          <a:p>
            <a:pPr marL="342900" indent="-342900" eaLnBrk="1" hangingPunct="1"/>
            <a:r>
              <a:rPr lang="en-GB" altLang="en-US" sz="2000" dirty="0" smtClean="0"/>
              <a:t>Drop less important elements</a:t>
            </a:r>
          </a:p>
          <a:p>
            <a:pPr marL="342900" indent="-342900" eaLnBrk="1" hangingPunct="1"/>
            <a:r>
              <a:rPr lang="nl-NL" altLang="en-US" sz="2000" dirty="0" smtClean="0"/>
              <a:t>2 </a:t>
            </a:r>
            <a:r>
              <a:rPr lang="nl-NL" altLang="en-US" sz="2000" dirty="0" err="1" smtClean="0"/>
              <a:t>elements</a:t>
            </a:r>
            <a:r>
              <a:rPr lang="nl-NL" altLang="en-US" sz="2000" dirty="0" smtClean="0"/>
              <a:t> </a:t>
            </a:r>
            <a:r>
              <a:rPr lang="nl-NL" altLang="en-US" sz="2000" dirty="0" smtClean="0">
                <a:sym typeface="Wingdings" pitchFamily="2" charset="2"/>
              </a:rPr>
              <a:t> 1 element </a:t>
            </a:r>
            <a:br>
              <a:rPr lang="nl-NL" altLang="en-US" sz="2000" dirty="0" smtClean="0">
                <a:sym typeface="Wingdings" pitchFamily="2" charset="2"/>
              </a:rPr>
            </a:br>
            <a:r>
              <a:rPr lang="nl-NL" altLang="en-US" sz="2000" dirty="0" smtClean="0">
                <a:sym typeface="Wingdings" pitchFamily="2" charset="2"/>
              </a:rPr>
              <a:t>(A) AND (B)  (A OR B)</a:t>
            </a:r>
          </a:p>
          <a:p>
            <a:pPr marL="342900" indent="-342900" eaLnBrk="1" hangingPunct="1"/>
            <a:endParaRPr lang="nl-NL" altLang="en-US" sz="2000" dirty="0">
              <a:sym typeface="Wingdings" pitchFamily="2" charset="2"/>
            </a:endParaRPr>
          </a:p>
          <a:p>
            <a:pPr marL="0" indent="0" eaLnBrk="1" hangingPunct="1">
              <a:buNone/>
            </a:pPr>
            <a:endParaRPr lang="nl-NL" altLang="en-US" sz="2000" dirty="0" smtClean="0">
              <a:sym typeface="Wingdings" pitchFamily="2" charset="2"/>
            </a:endParaRPr>
          </a:p>
        </p:txBody>
      </p:sp>
      <p:sp>
        <p:nvSpPr>
          <p:cNvPr id="176137" name="Line 9"/>
          <p:cNvSpPr>
            <a:spLocks noChangeShapeType="1"/>
          </p:cNvSpPr>
          <p:nvPr/>
        </p:nvSpPr>
        <p:spPr bwMode="auto">
          <a:xfrm>
            <a:off x="0" y="6308725"/>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61" name="Line 12"/>
          <p:cNvSpPr>
            <a:spLocks noChangeShapeType="1"/>
          </p:cNvSpPr>
          <p:nvPr/>
        </p:nvSpPr>
        <p:spPr bwMode="auto">
          <a:xfrm>
            <a:off x="4356100" y="0"/>
            <a:ext cx="0" cy="63087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Tree>
    <p:extLst>
      <p:ext uri="{BB962C8B-B14F-4D97-AF65-F5344CB8AC3E}">
        <p14:creationId xmlns:p14="http://schemas.microsoft.com/office/powerpoint/2010/main" val="3360060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13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13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13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Tijdelijke aanduiding voor dianummer 4"/>
          <p:cNvSpPr txBox="1">
            <a:spLocks noGrp="1"/>
          </p:cNvSpPr>
          <p:nvPr/>
        </p:nvSpPr>
        <p:spPr bwMode="auto">
          <a:xfrm>
            <a:off x="8305800" y="64008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r" eaLnBrk="1" hangingPunct="1">
              <a:lnSpc>
                <a:spcPct val="100000"/>
              </a:lnSpc>
              <a:spcBef>
                <a:spcPct val="0"/>
              </a:spcBef>
              <a:buClrTx/>
              <a:buFontTx/>
              <a:buNone/>
            </a:pPr>
            <a:fld id="{5ECCA35B-8082-444E-A6A6-05611F963544}" type="slidenum">
              <a:rPr lang="en-US" altLang="en-US" sz="1400" i="0"/>
              <a:pPr algn="r" eaLnBrk="1" hangingPunct="1">
                <a:lnSpc>
                  <a:spcPct val="100000"/>
                </a:lnSpc>
                <a:spcBef>
                  <a:spcPct val="0"/>
                </a:spcBef>
                <a:buClrTx/>
                <a:buFontTx/>
                <a:buNone/>
              </a:pPr>
              <a:t>59</a:t>
            </a:fld>
            <a:endParaRPr lang="en-US" altLang="en-US" sz="1400" i="0"/>
          </a:p>
        </p:txBody>
      </p:sp>
      <p:sp>
        <p:nvSpPr>
          <p:cNvPr id="49155" name="Tijdelijke aanduiding voor voettekst 5"/>
          <p:cNvSpPr txBox="1">
            <a:spLocks noGrp="1"/>
          </p:cNvSpPr>
          <p:nvPr/>
        </p:nvSpPr>
        <p:spPr bwMode="auto">
          <a:xfrm>
            <a:off x="5029200" y="6400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r">
              <a:lnSpc>
                <a:spcPct val="100000"/>
              </a:lnSpc>
              <a:spcBef>
                <a:spcPct val="0"/>
              </a:spcBef>
              <a:buClrTx/>
              <a:buFontTx/>
              <a:buNone/>
            </a:pPr>
            <a:endParaRPr lang="en-GB" altLang="en-US" sz="1400" i="0"/>
          </a:p>
        </p:txBody>
      </p:sp>
      <p:sp>
        <p:nvSpPr>
          <p:cNvPr id="176132" name="Rectangle 2"/>
          <p:cNvSpPr>
            <a:spLocks noGrp="1" noChangeArrowheads="1"/>
          </p:cNvSpPr>
          <p:nvPr>
            <p:ph type="title" idx="4294967295"/>
          </p:nvPr>
        </p:nvSpPr>
        <p:spPr>
          <a:xfrm>
            <a:off x="323850" y="188913"/>
            <a:ext cx="3887788" cy="647799"/>
          </a:xfrm>
        </p:spPr>
        <p:txBody>
          <a:bodyPr>
            <a:normAutofit fontScale="90000"/>
          </a:bodyPr>
          <a:lstStyle/>
          <a:p>
            <a:pPr eaLnBrk="1" hangingPunct="1"/>
            <a:r>
              <a:rPr lang="nl-NL" altLang="en-US" dirty="0" smtClean="0"/>
              <a:t>Too few </a:t>
            </a:r>
            <a:r>
              <a:rPr lang="nl-NL" altLang="en-US" dirty="0" err="1" smtClean="0"/>
              <a:t>results</a:t>
            </a:r>
            <a:r>
              <a:rPr lang="nl-NL" altLang="en-US" dirty="0" smtClean="0"/>
              <a:t>?</a:t>
            </a:r>
          </a:p>
        </p:txBody>
      </p:sp>
      <p:sp>
        <p:nvSpPr>
          <p:cNvPr id="176133" name="Rectangle 3"/>
          <p:cNvSpPr>
            <a:spLocks noGrp="1" noChangeArrowheads="1"/>
          </p:cNvSpPr>
          <p:nvPr>
            <p:ph type="body" sz="half" idx="4294967295"/>
          </p:nvPr>
        </p:nvSpPr>
        <p:spPr>
          <a:xfrm>
            <a:off x="0" y="1052513"/>
            <a:ext cx="4356100" cy="1871662"/>
          </a:xfrm>
        </p:spPr>
        <p:txBody>
          <a:bodyPr>
            <a:noAutofit/>
          </a:bodyPr>
          <a:lstStyle/>
          <a:p>
            <a:pPr marL="342900" indent="-342900" eaLnBrk="1" hangingPunct="1"/>
            <a:r>
              <a:rPr lang="nl-NL" altLang="en-US" sz="2000" dirty="0" err="1"/>
              <a:t>Add</a:t>
            </a:r>
            <a:r>
              <a:rPr lang="nl-NL" altLang="en-US" sz="2000" dirty="0"/>
              <a:t> extra </a:t>
            </a:r>
            <a:r>
              <a:rPr lang="nl-NL" altLang="en-US" sz="2000" dirty="0" err="1"/>
              <a:t>terms</a:t>
            </a:r>
            <a:r>
              <a:rPr lang="nl-NL" altLang="en-US" sz="2000" dirty="0"/>
              <a:t> </a:t>
            </a:r>
          </a:p>
          <a:p>
            <a:pPr marL="825500" lvl="1" indent="-342900" eaLnBrk="1" hangingPunct="1"/>
            <a:r>
              <a:rPr lang="nl-NL" altLang="en-US" sz="2000" dirty="0" smtClean="0"/>
              <a:t>OR </a:t>
            </a:r>
            <a:r>
              <a:rPr lang="nl-NL" altLang="en-US" sz="2000" dirty="0" err="1" smtClean="0"/>
              <a:t>study</a:t>
            </a:r>
            <a:r>
              <a:rPr lang="nl-NL" altLang="en-US" sz="2000" dirty="0" smtClean="0"/>
              <a:t> type</a:t>
            </a:r>
          </a:p>
          <a:p>
            <a:pPr marL="825500" lvl="1" indent="-342900" eaLnBrk="1" hangingPunct="1"/>
            <a:r>
              <a:rPr lang="nl-NL" altLang="en-US" sz="2000" dirty="0" smtClean="0"/>
              <a:t>OR </a:t>
            </a:r>
            <a:r>
              <a:rPr lang="nl-NL" altLang="en-US" sz="2000" dirty="0" err="1" smtClean="0"/>
              <a:t>Broad</a:t>
            </a:r>
            <a:r>
              <a:rPr lang="nl-NL" altLang="en-US" sz="2000" dirty="0" smtClean="0"/>
              <a:t> Filter</a:t>
            </a:r>
            <a:endParaRPr lang="nl-NL" altLang="en-US" sz="2000" dirty="0"/>
          </a:p>
          <a:p>
            <a:pPr marL="342900" indent="-342900" eaLnBrk="1" hangingPunct="1"/>
            <a:r>
              <a:rPr lang="en-GB" altLang="en-US" sz="2000" dirty="0" smtClean="0"/>
              <a:t>Generalize specific elements</a:t>
            </a:r>
          </a:p>
          <a:p>
            <a:pPr marL="342900" indent="-342900" eaLnBrk="1" hangingPunct="1"/>
            <a:r>
              <a:rPr lang="en-GB" altLang="en-US" sz="2000" dirty="0" smtClean="0"/>
              <a:t>Drop less important elements</a:t>
            </a:r>
          </a:p>
          <a:p>
            <a:pPr marL="342900" indent="-342900" eaLnBrk="1" hangingPunct="1"/>
            <a:r>
              <a:rPr lang="nl-NL" altLang="en-US" sz="2000" dirty="0" smtClean="0"/>
              <a:t>2 </a:t>
            </a:r>
            <a:r>
              <a:rPr lang="nl-NL" altLang="en-US" sz="2000" dirty="0" err="1" smtClean="0"/>
              <a:t>elements</a:t>
            </a:r>
            <a:r>
              <a:rPr lang="nl-NL" altLang="en-US" sz="2000" dirty="0" smtClean="0"/>
              <a:t> </a:t>
            </a:r>
            <a:r>
              <a:rPr lang="nl-NL" altLang="en-US" sz="2000" dirty="0" smtClean="0">
                <a:sym typeface="Wingdings" pitchFamily="2" charset="2"/>
              </a:rPr>
              <a:t> 1 element </a:t>
            </a:r>
            <a:br>
              <a:rPr lang="nl-NL" altLang="en-US" sz="2000" dirty="0" smtClean="0">
                <a:sym typeface="Wingdings" pitchFamily="2" charset="2"/>
              </a:rPr>
            </a:br>
            <a:r>
              <a:rPr lang="nl-NL" altLang="en-US" sz="2000" dirty="0" smtClean="0">
                <a:sym typeface="Wingdings" pitchFamily="2" charset="2"/>
              </a:rPr>
              <a:t>(A) AND (B)  (A OR B)</a:t>
            </a:r>
          </a:p>
          <a:p>
            <a:pPr marL="342900" indent="-342900" eaLnBrk="1" hangingPunct="1"/>
            <a:endParaRPr lang="nl-NL" altLang="en-US" sz="2000" dirty="0">
              <a:sym typeface="Wingdings" pitchFamily="2" charset="2"/>
            </a:endParaRPr>
          </a:p>
          <a:p>
            <a:pPr marL="0" indent="0" eaLnBrk="1" hangingPunct="1">
              <a:buNone/>
            </a:pPr>
            <a:endParaRPr lang="nl-NL" altLang="en-US" sz="2000" dirty="0" smtClean="0">
              <a:sym typeface="Wingdings" pitchFamily="2" charset="2"/>
            </a:endParaRPr>
          </a:p>
          <a:p>
            <a:r>
              <a:rPr lang="nl-NL" altLang="en-US" sz="2000" dirty="0" smtClean="0">
                <a:sym typeface="Wingdings" pitchFamily="2" charset="2"/>
              </a:rPr>
              <a:t>Major </a:t>
            </a:r>
            <a:r>
              <a:rPr lang="nl-NL" altLang="en-US" sz="2000" dirty="0" err="1" smtClean="0">
                <a:sym typeface="Wingdings" pitchFamily="2" charset="2"/>
              </a:rPr>
              <a:t>for</a:t>
            </a:r>
            <a:r>
              <a:rPr lang="nl-NL" altLang="en-US" sz="2000" dirty="0" smtClean="0">
                <a:sym typeface="Wingdings" pitchFamily="2" charset="2"/>
              </a:rPr>
              <a:t> </a:t>
            </a:r>
            <a:r>
              <a:rPr lang="nl-NL" altLang="en-US" sz="2000" dirty="0" err="1" smtClean="0">
                <a:sym typeface="Wingdings" pitchFamily="2" charset="2"/>
              </a:rPr>
              <a:t>SRs</a:t>
            </a:r>
            <a:r>
              <a:rPr lang="nl-NL" altLang="en-US" sz="2000" dirty="0" smtClean="0">
                <a:sym typeface="Wingdings" pitchFamily="2" charset="2"/>
              </a:rPr>
              <a:t>?</a:t>
            </a:r>
            <a:endParaRPr lang="nl-NL" altLang="en-US" sz="2000" dirty="0" smtClean="0"/>
          </a:p>
          <a:p>
            <a:pPr marL="342900" indent="-342900" eaLnBrk="1" hangingPunct="1"/>
            <a:endParaRPr lang="nl-NL" altLang="en-US" sz="2000" dirty="0" smtClean="0"/>
          </a:p>
        </p:txBody>
      </p:sp>
      <p:sp>
        <p:nvSpPr>
          <p:cNvPr id="176134" name="Rectangle 4"/>
          <p:cNvSpPr>
            <a:spLocks noChangeArrowheads="1"/>
          </p:cNvSpPr>
          <p:nvPr/>
        </p:nvSpPr>
        <p:spPr bwMode="auto">
          <a:xfrm>
            <a:off x="4537379" y="189819"/>
            <a:ext cx="45720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eaLnBrk="1" hangingPunct="1">
              <a:lnSpc>
                <a:spcPct val="100000"/>
              </a:lnSpc>
              <a:spcBef>
                <a:spcPct val="0"/>
              </a:spcBef>
              <a:buClrTx/>
              <a:buFontTx/>
              <a:buNone/>
            </a:pPr>
            <a:r>
              <a:rPr lang="nl-NL" altLang="en-US" sz="2400" b="1" i="0" dirty="0" smtClean="0"/>
              <a:t>Too </a:t>
            </a:r>
            <a:r>
              <a:rPr lang="nl-NL" altLang="en-US" sz="2400" b="1" i="0" dirty="0" err="1" smtClean="0"/>
              <a:t>many</a:t>
            </a:r>
            <a:r>
              <a:rPr lang="nl-NL" altLang="en-US" sz="2400" b="1" i="0" dirty="0" smtClean="0"/>
              <a:t> </a:t>
            </a:r>
            <a:r>
              <a:rPr lang="nl-NL" altLang="en-US" sz="2400" b="1" i="0" dirty="0" err="1" smtClean="0"/>
              <a:t>results</a:t>
            </a:r>
            <a:r>
              <a:rPr lang="nl-NL" altLang="en-US" sz="2400" b="1" i="0" dirty="0" smtClean="0"/>
              <a:t>?</a:t>
            </a:r>
            <a:endParaRPr lang="nl-NL" altLang="en-US" sz="2400" b="1" i="0" dirty="0"/>
          </a:p>
        </p:txBody>
      </p:sp>
      <p:sp>
        <p:nvSpPr>
          <p:cNvPr id="176135" name="Rectangle 5"/>
          <p:cNvSpPr>
            <a:spLocks noGrp="1" noChangeArrowheads="1"/>
          </p:cNvSpPr>
          <p:nvPr>
            <p:ph type="body" sz="half" idx="4294967295"/>
          </p:nvPr>
        </p:nvSpPr>
        <p:spPr>
          <a:xfrm>
            <a:off x="4356100" y="1052513"/>
            <a:ext cx="4787900" cy="1728787"/>
          </a:xfrm>
        </p:spPr>
        <p:txBody>
          <a:bodyPr>
            <a:noAutofit/>
          </a:bodyPr>
          <a:lstStyle/>
          <a:p>
            <a:pPr marL="342900" indent="-342900" eaLnBrk="1" hangingPunct="1"/>
            <a:r>
              <a:rPr lang="nl-NL" altLang="en-US" sz="2000" dirty="0" err="1" smtClean="0"/>
              <a:t>Remove</a:t>
            </a:r>
            <a:r>
              <a:rPr lang="nl-NL" altLang="en-US" sz="2000" dirty="0" smtClean="0"/>
              <a:t> </a:t>
            </a:r>
            <a:r>
              <a:rPr lang="nl-NL" altLang="en-US" sz="2000" dirty="0" err="1" smtClean="0"/>
              <a:t>too</a:t>
            </a:r>
            <a:r>
              <a:rPr lang="nl-NL" altLang="en-US" sz="2000" dirty="0" smtClean="0"/>
              <a:t> </a:t>
            </a:r>
            <a:r>
              <a:rPr lang="nl-NL" altLang="en-US" sz="2000" dirty="0" err="1" smtClean="0"/>
              <a:t>general</a:t>
            </a:r>
            <a:r>
              <a:rPr lang="nl-NL" altLang="en-US" sz="2000" dirty="0" smtClean="0"/>
              <a:t> </a:t>
            </a:r>
            <a:r>
              <a:rPr lang="nl-NL" altLang="en-US" sz="2000" dirty="0" err="1" smtClean="0"/>
              <a:t>terms</a:t>
            </a:r>
            <a:endParaRPr lang="nl-NL" altLang="en-US" sz="2000" dirty="0" smtClean="0"/>
          </a:p>
          <a:p>
            <a:pPr marL="342900" indent="-342900" eaLnBrk="1" hangingPunct="1"/>
            <a:r>
              <a:rPr lang="nl-NL" altLang="en-US" sz="2000" dirty="0" err="1" smtClean="0"/>
              <a:t>Specify</a:t>
            </a:r>
            <a:r>
              <a:rPr lang="nl-NL" altLang="en-US" sz="2000" dirty="0" smtClean="0"/>
              <a:t> </a:t>
            </a:r>
            <a:r>
              <a:rPr lang="nl-NL" altLang="en-US" sz="2000" dirty="0" err="1" smtClean="0"/>
              <a:t>general</a:t>
            </a:r>
            <a:r>
              <a:rPr lang="nl-NL" altLang="en-US" sz="2000" dirty="0" smtClean="0"/>
              <a:t> </a:t>
            </a:r>
            <a:r>
              <a:rPr lang="nl-NL" altLang="en-US" sz="2000" dirty="0" err="1" smtClean="0"/>
              <a:t>elements</a:t>
            </a:r>
            <a:endParaRPr lang="nl-NL" altLang="en-US" sz="2000" dirty="0"/>
          </a:p>
          <a:p>
            <a:pPr marL="342900" indent="-342900" eaLnBrk="1" hangingPunct="1"/>
            <a:r>
              <a:rPr lang="nl-NL" altLang="en-US" sz="2000" dirty="0" err="1" smtClean="0"/>
              <a:t>Add</a:t>
            </a:r>
            <a:r>
              <a:rPr lang="nl-NL" altLang="en-US" sz="2000" dirty="0" smtClean="0"/>
              <a:t> </a:t>
            </a:r>
            <a:r>
              <a:rPr lang="nl-NL" altLang="en-US" sz="2000" dirty="0" err="1" smtClean="0"/>
              <a:t>an</a:t>
            </a:r>
            <a:r>
              <a:rPr lang="nl-NL" altLang="en-US" sz="2000" dirty="0" smtClean="0"/>
              <a:t> extra element</a:t>
            </a:r>
          </a:p>
          <a:p>
            <a:pPr marL="825500" lvl="1" indent="-342900" eaLnBrk="1" hangingPunct="1"/>
            <a:r>
              <a:rPr lang="nl-NL" altLang="en-US" sz="2000" dirty="0" smtClean="0"/>
              <a:t>AND </a:t>
            </a:r>
            <a:r>
              <a:rPr lang="nl-NL" altLang="en-US" sz="2000" dirty="0" err="1" smtClean="0"/>
              <a:t>study</a:t>
            </a:r>
            <a:r>
              <a:rPr lang="nl-NL" altLang="en-US" sz="2000" dirty="0" smtClean="0"/>
              <a:t> type</a:t>
            </a:r>
          </a:p>
          <a:p>
            <a:pPr marL="825500" lvl="1" indent="-342900" eaLnBrk="1" hangingPunct="1"/>
            <a:r>
              <a:rPr lang="nl-NL" altLang="en-US" sz="2000" dirty="0" smtClean="0"/>
              <a:t>AND </a:t>
            </a:r>
            <a:r>
              <a:rPr lang="nl-NL" altLang="en-US" sz="2000" dirty="0" err="1" smtClean="0"/>
              <a:t>Narrow</a:t>
            </a:r>
            <a:r>
              <a:rPr lang="nl-NL" altLang="en-US" sz="2000" dirty="0" smtClean="0"/>
              <a:t> Filter</a:t>
            </a:r>
          </a:p>
          <a:p>
            <a:pPr marL="342900" indent="-342900" eaLnBrk="1" hangingPunct="1"/>
            <a:r>
              <a:rPr lang="nl-NL" altLang="en-US" sz="2000" dirty="0" smtClean="0"/>
              <a:t>1 element </a:t>
            </a:r>
            <a:r>
              <a:rPr lang="nl-NL" altLang="en-US" sz="2000" dirty="0" smtClean="0">
                <a:sym typeface="Wingdings" pitchFamily="2" charset="2"/>
              </a:rPr>
              <a:t> 2 </a:t>
            </a:r>
            <a:r>
              <a:rPr lang="nl-NL" altLang="en-US" sz="2000" dirty="0" err="1" smtClean="0">
                <a:sym typeface="Wingdings" pitchFamily="2" charset="2"/>
              </a:rPr>
              <a:t>elements</a:t>
            </a:r>
            <a:r>
              <a:rPr lang="nl-NL" altLang="en-US" sz="2000" dirty="0" smtClean="0">
                <a:sym typeface="Wingdings" pitchFamily="2" charset="2"/>
              </a:rPr>
              <a:t/>
            </a:r>
            <a:br>
              <a:rPr lang="nl-NL" altLang="en-US" sz="2000" dirty="0" smtClean="0">
                <a:sym typeface="Wingdings" pitchFamily="2" charset="2"/>
              </a:rPr>
            </a:br>
            <a:r>
              <a:rPr lang="nl-NL" altLang="en-US" sz="2000" dirty="0" smtClean="0">
                <a:sym typeface="Wingdings" pitchFamily="2" charset="2"/>
              </a:rPr>
              <a:t>(A OR B)  (A) AND (B)</a:t>
            </a:r>
          </a:p>
          <a:p>
            <a:pPr marL="342900" indent="-342900" eaLnBrk="1" hangingPunct="1"/>
            <a:r>
              <a:rPr lang="nl-NL" altLang="en-US" sz="2000" dirty="0" err="1">
                <a:sym typeface="Wingdings" pitchFamily="2" charset="2"/>
              </a:rPr>
              <a:t>Use</a:t>
            </a:r>
            <a:r>
              <a:rPr lang="nl-NL" altLang="en-US" sz="2000" dirty="0">
                <a:sym typeface="Wingdings" pitchFamily="2" charset="2"/>
              </a:rPr>
              <a:t> [</a:t>
            </a:r>
            <a:r>
              <a:rPr lang="nl-NL" altLang="en-US" sz="2000" dirty="0" err="1">
                <a:sym typeface="Wingdings" pitchFamily="2" charset="2"/>
              </a:rPr>
              <a:t>mesh:noexp</a:t>
            </a:r>
            <a:r>
              <a:rPr lang="nl-NL" altLang="en-US" sz="2000" dirty="0" smtClean="0">
                <a:sym typeface="Wingdings" pitchFamily="2" charset="2"/>
              </a:rPr>
              <a:t>]</a:t>
            </a:r>
          </a:p>
          <a:p>
            <a:pPr marL="342900" indent="-342900" eaLnBrk="1" hangingPunct="1"/>
            <a:r>
              <a:rPr lang="nl-NL" altLang="en-US" sz="2000" dirty="0" smtClean="0">
                <a:sym typeface="Wingdings" pitchFamily="2" charset="2"/>
              </a:rPr>
              <a:t>Filter </a:t>
            </a:r>
            <a:r>
              <a:rPr lang="nl-NL" altLang="en-US" sz="2000" dirty="0" err="1" smtClean="0">
                <a:sym typeface="Wingdings" pitchFamily="2" charset="2"/>
              </a:rPr>
              <a:t>for</a:t>
            </a:r>
            <a:r>
              <a:rPr lang="nl-NL" altLang="en-US" sz="2000" dirty="0" smtClean="0">
                <a:sym typeface="Wingdings" pitchFamily="2" charset="2"/>
              </a:rPr>
              <a:t> date </a:t>
            </a:r>
            <a:r>
              <a:rPr lang="nl-NL" altLang="en-US" sz="2000" dirty="0">
                <a:sym typeface="Wingdings" pitchFamily="2" charset="2"/>
              </a:rPr>
              <a:t>or </a:t>
            </a:r>
            <a:r>
              <a:rPr lang="nl-NL" altLang="en-US" sz="2000" dirty="0" err="1" smtClean="0">
                <a:sym typeface="Wingdings" pitchFamily="2" charset="2"/>
              </a:rPr>
              <a:t>language</a:t>
            </a:r>
            <a:r>
              <a:rPr lang="nl-NL" altLang="en-US" sz="2000" dirty="0" smtClean="0">
                <a:sym typeface="Wingdings" pitchFamily="2" charset="2"/>
              </a:rPr>
              <a:t>?</a:t>
            </a:r>
          </a:p>
          <a:p>
            <a:pPr marL="342900" indent="-342900" eaLnBrk="1" hangingPunct="1"/>
            <a:r>
              <a:rPr lang="nl-NL" altLang="en-US" sz="2000" dirty="0" err="1">
                <a:sym typeface="Wingdings" pitchFamily="2" charset="2"/>
              </a:rPr>
              <a:t>U</a:t>
            </a:r>
            <a:r>
              <a:rPr lang="nl-NL" altLang="en-US" sz="2000" dirty="0" err="1"/>
              <a:t>se</a:t>
            </a:r>
            <a:r>
              <a:rPr lang="nl-NL" altLang="en-US" sz="2000" dirty="0"/>
              <a:t> [</a:t>
            </a:r>
            <a:r>
              <a:rPr lang="nl-NL" altLang="en-US" sz="2000" dirty="0" err="1"/>
              <a:t>mj</a:t>
            </a:r>
            <a:r>
              <a:rPr lang="nl-NL" altLang="en-US" sz="2000" dirty="0"/>
              <a:t>] </a:t>
            </a:r>
            <a:r>
              <a:rPr lang="nl-NL" altLang="en-US" sz="2000" dirty="0" err="1"/>
              <a:t>and</a:t>
            </a:r>
            <a:r>
              <a:rPr lang="nl-NL" altLang="en-US" sz="2000" dirty="0"/>
              <a:t> [ti] </a:t>
            </a:r>
          </a:p>
          <a:p>
            <a:pPr marL="342900" indent="-342900" eaLnBrk="1" hangingPunct="1"/>
            <a:r>
              <a:rPr lang="nl-NL" altLang="en-US" sz="2000" dirty="0" err="1"/>
              <a:t>Remove</a:t>
            </a:r>
            <a:r>
              <a:rPr lang="nl-NL" altLang="en-US" sz="2000" dirty="0"/>
              <a:t> </a:t>
            </a:r>
            <a:r>
              <a:rPr lang="nl-NL" altLang="en-US" sz="2000" dirty="0" err="1"/>
              <a:t>noise</a:t>
            </a:r>
            <a:r>
              <a:rPr lang="nl-NL" altLang="en-US" sz="2000" dirty="0"/>
              <a:t> </a:t>
            </a:r>
            <a:r>
              <a:rPr lang="nl-NL" altLang="en-US" sz="2000" dirty="0" err="1"/>
              <a:t>by</a:t>
            </a:r>
            <a:r>
              <a:rPr lang="nl-NL" altLang="en-US" sz="2000" dirty="0"/>
              <a:t> </a:t>
            </a:r>
            <a:r>
              <a:rPr lang="nl-NL" altLang="en-US" sz="2000" dirty="0" err="1"/>
              <a:t>using</a:t>
            </a:r>
            <a:r>
              <a:rPr lang="nl-NL" altLang="en-US" sz="2000" dirty="0"/>
              <a:t> NOT</a:t>
            </a:r>
            <a:r>
              <a:rPr lang="nl-NL" altLang="en-US" sz="2000" dirty="0" smtClean="0"/>
              <a:t/>
            </a:r>
            <a:br>
              <a:rPr lang="nl-NL" altLang="en-US" sz="2000" dirty="0" smtClean="0"/>
            </a:br>
            <a:endParaRPr lang="nl-NL" altLang="en-US" sz="2000" dirty="0" smtClean="0"/>
          </a:p>
          <a:p>
            <a:pPr marL="342900" indent="-342900" eaLnBrk="1" hangingPunct="1"/>
            <a:endParaRPr lang="nl-NL" altLang="en-US" sz="2000" dirty="0" smtClean="0"/>
          </a:p>
        </p:txBody>
      </p:sp>
      <p:sp>
        <p:nvSpPr>
          <p:cNvPr id="176137" name="Line 9"/>
          <p:cNvSpPr>
            <a:spLocks noChangeShapeType="1"/>
          </p:cNvSpPr>
          <p:nvPr/>
        </p:nvSpPr>
        <p:spPr bwMode="auto">
          <a:xfrm>
            <a:off x="0" y="6308725"/>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61" name="Line 12"/>
          <p:cNvSpPr>
            <a:spLocks noChangeShapeType="1"/>
          </p:cNvSpPr>
          <p:nvPr/>
        </p:nvSpPr>
        <p:spPr bwMode="auto">
          <a:xfrm>
            <a:off x="4356100" y="0"/>
            <a:ext cx="0" cy="63087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Tree>
    <p:extLst>
      <p:ext uri="{BB962C8B-B14F-4D97-AF65-F5344CB8AC3E}">
        <p14:creationId xmlns:p14="http://schemas.microsoft.com/office/powerpoint/2010/main" val="2364215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1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613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613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613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613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613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613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613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61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360000" cy="7325983"/>
          </a:xfrm>
          <a:prstGeom prst="rect">
            <a:avLst/>
          </a:prstGeom>
        </p:spPr>
      </p:pic>
      <p:sp>
        <p:nvSpPr>
          <p:cNvPr id="7" name="TextBox 6"/>
          <p:cNvSpPr txBox="1"/>
          <p:nvPr/>
        </p:nvSpPr>
        <p:spPr>
          <a:xfrm>
            <a:off x="2880000" y="4320000"/>
            <a:ext cx="6480000" cy="3323987"/>
          </a:xfrm>
          <a:prstGeom prst="rect">
            <a:avLst/>
          </a:prstGeom>
          <a:solidFill>
            <a:schemeClr val="bg1"/>
          </a:solidFill>
        </p:spPr>
        <p:txBody>
          <a:bodyPr wrap="square" rtlCol="0">
            <a:spAutoFit/>
          </a:bodyPr>
          <a:lstStyle/>
          <a:p>
            <a:r>
              <a:rPr lang="en-US" sz="3000" i="0" dirty="0"/>
              <a:t>clinical </a:t>
            </a:r>
            <a:r>
              <a:rPr lang="en-US" sz="3000" i="0" dirty="0" smtClean="0"/>
              <a:t>vitamins hormones dermatology</a:t>
            </a:r>
          </a:p>
          <a:p>
            <a:endParaRPr lang="en-US" sz="3000" i="0" dirty="0" smtClean="0"/>
          </a:p>
          <a:p>
            <a:endParaRPr lang="en-US" sz="3000" i="0" dirty="0" smtClean="0"/>
          </a:p>
          <a:p>
            <a:r>
              <a:rPr lang="en-US" sz="3000" i="0" dirty="0"/>
              <a:t>	</a:t>
            </a:r>
            <a:r>
              <a:rPr lang="en-US" sz="3000" i="0" dirty="0" smtClean="0"/>
              <a:t>			244 results</a:t>
            </a:r>
          </a:p>
          <a:p>
            <a:endParaRPr lang="en-US" sz="3000" i="0" dirty="0"/>
          </a:p>
          <a:p>
            <a:endParaRPr lang="nl-NL" sz="3000" i="0" dirty="0"/>
          </a:p>
        </p:txBody>
      </p:sp>
    </p:spTree>
    <p:extLst>
      <p:ext uri="{BB962C8B-B14F-4D97-AF65-F5344CB8AC3E}">
        <p14:creationId xmlns:p14="http://schemas.microsoft.com/office/powerpoint/2010/main" val="182721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3000" dirty="0" smtClean="0"/>
              <a:t>Safe </a:t>
            </a:r>
            <a:r>
              <a:rPr lang="nl-NL" sz="3000" dirty="0" err="1" smtClean="0"/>
              <a:t>use</a:t>
            </a:r>
            <a:r>
              <a:rPr lang="nl-NL" sz="3000" dirty="0" smtClean="0"/>
              <a:t> of NOT</a:t>
            </a:r>
            <a:endParaRPr lang="en-US" sz="3000" dirty="0"/>
          </a:p>
        </p:txBody>
      </p:sp>
      <p:sp>
        <p:nvSpPr>
          <p:cNvPr id="3" name="Content Placeholder 2"/>
          <p:cNvSpPr>
            <a:spLocks noGrp="1"/>
          </p:cNvSpPr>
          <p:nvPr>
            <p:ph idx="1"/>
          </p:nvPr>
        </p:nvSpPr>
        <p:spPr>
          <a:xfrm>
            <a:off x="304800" y="980728"/>
            <a:ext cx="8534400" cy="5420072"/>
          </a:xfrm>
        </p:spPr>
        <p:txBody>
          <a:bodyPr/>
          <a:lstStyle/>
          <a:p>
            <a:pPr marL="0" indent="0">
              <a:buNone/>
            </a:pPr>
            <a:r>
              <a:rPr lang="en-US" sz="2500" dirty="0" smtClean="0"/>
              <a:t>NOT out a very specific element:</a:t>
            </a:r>
            <a:endParaRPr lang="en-US" sz="2500" dirty="0"/>
          </a:p>
          <a:p>
            <a:r>
              <a:rPr lang="en-US" sz="2500" dirty="0" smtClean="0"/>
              <a:t>NOT </a:t>
            </a:r>
            <a:r>
              <a:rPr lang="en-US" sz="2500" dirty="0"/>
              <a:t>(neoplasms/therapy[</a:t>
            </a:r>
            <a:r>
              <a:rPr lang="en-US" sz="2500" dirty="0" err="1"/>
              <a:t>mj</a:t>
            </a:r>
            <a:r>
              <a:rPr lang="en-US" sz="2500" dirty="0" smtClean="0"/>
              <a:t>] OR cancer-</a:t>
            </a:r>
            <a:r>
              <a:rPr lang="en-US" sz="2500" dirty="0" err="1" smtClean="0"/>
              <a:t>therap</a:t>
            </a:r>
            <a:r>
              <a:rPr lang="en-US" sz="2500" dirty="0"/>
              <a:t>*[</a:t>
            </a:r>
            <a:r>
              <a:rPr lang="en-US" sz="2500" dirty="0" err="1"/>
              <a:t>ti</a:t>
            </a:r>
            <a:r>
              <a:rPr lang="en-US" sz="2500" dirty="0"/>
              <a:t>])</a:t>
            </a:r>
          </a:p>
          <a:p>
            <a:pPr marL="0" indent="0">
              <a:buNone/>
            </a:pPr>
            <a:endParaRPr lang="en-US" sz="2500" dirty="0" smtClean="0"/>
          </a:p>
          <a:p>
            <a:pPr marL="0" indent="0">
              <a:buNone/>
            </a:pPr>
            <a:r>
              <a:rPr lang="en-US" sz="2500" dirty="0" smtClean="0"/>
              <a:t>NOT </a:t>
            </a:r>
            <a:r>
              <a:rPr lang="en-US" sz="2500" dirty="0"/>
              <a:t>out </a:t>
            </a:r>
            <a:r>
              <a:rPr lang="en-US" sz="2500" dirty="0" smtClean="0"/>
              <a:t>noise only on a specific term:</a:t>
            </a:r>
            <a:endParaRPr lang="en-US" sz="2500" dirty="0"/>
          </a:p>
          <a:p>
            <a:r>
              <a:rPr lang="en-US" sz="2500" dirty="0" smtClean="0"/>
              <a:t>… </a:t>
            </a:r>
            <a:r>
              <a:rPr lang="en-US" sz="2500" dirty="0" err="1" smtClean="0"/>
              <a:t>hiv</a:t>
            </a:r>
            <a:r>
              <a:rPr lang="en-US" sz="2500" dirty="0" smtClean="0"/>
              <a:t> OR (aids </a:t>
            </a:r>
            <a:r>
              <a:rPr lang="en-US" sz="2500" dirty="0"/>
              <a:t>NOT hearing-aids</a:t>
            </a:r>
            <a:r>
              <a:rPr lang="en-US" sz="2500" dirty="0" smtClean="0"/>
              <a:t>) OR …</a:t>
            </a:r>
            <a:endParaRPr lang="en-US" sz="2500" dirty="0"/>
          </a:p>
          <a:p>
            <a:pPr marL="0" indent="0">
              <a:buNone/>
            </a:pPr>
            <a:endParaRPr lang="en-US" sz="2500" dirty="0" smtClean="0"/>
          </a:p>
          <a:p>
            <a:pPr marL="0" indent="0">
              <a:buNone/>
            </a:pPr>
            <a:r>
              <a:rPr lang="en-US" sz="2500" dirty="0" smtClean="0"/>
              <a:t>Or </a:t>
            </a:r>
            <a:r>
              <a:rPr lang="en-US" sz="2500" dirty="0"/>
              <a:t>use a double </a:t>
            </a:r>
            <a:r>
              <a:rPr lang="en-US" sz="2500" dirty="0" smtClean="0"/>
              <a:t>NOT</a:t>
            </a:r>
            <a:endParaRPr lang="en-US" sz="2500" dirty="0"/>
          </a:p>
        </p:txBody>
      </p:sp>
    </p:spTree>
    <p:extLst>
      <p:ext uri="{BB962C8B-B14F-4D97-AF65-F5344CB8AC3E}">
        <p14:creationId xmlns:p14="http://schemas.microsoft.com/office/powerpoint/2010/main" val="100268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bwMode="auto">
          <a:xfrm>
            <a:off x="899592" y="2276872"/>
            <a:ext cx="5616624" cy="3312368"/>
          </a:xfrm>
          <a:prstGeom prst="rect">
            <a:avLst/>
          </a:prstGeom>
          <a:solidFill>
            <a:schemeClr val="accent1">
              <a:lumMod val="40000"/>
              <a:lumOff val="60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smtClean="0">
              <a:ln>
                <a:noFill/>
              </a:ln>
              <a:solidFill>
                <a:srgbClr val="0D1F74"/>
              </a:solidFill>
              <a:effectLst/>
              <a:latin typeface="Arial" charset="0"/>
            </a:endParaRPr>
          </a:p>
        </p:txBody>
      </p:sp>
      <p:sp>
        <p:nvSpPr>
          <p:cNvPr id="2" name="Titel 1"/>
          <p:cNvSpPr>
            <a:spLocks noGrp="1"/>
          </p:cNvSpPr>
          <p:nvPr>
            <p:ph type="title"/>
          </p:nvPr>
        </p:nvSpPr>
        <p:spPr/>
        <p:txBody>
          <a:bodyPr/>
          <a:lstStyle/>
          <a:p>
            <a:pPr marL="0" indent="0">
              <a:buNone/>
            </a:pPr>
            <a:r>
              <a:rPr lang="en-US" dirty="0" smtClean="0"/>
              <a:t>Use </a:t>
            </a:r>
            <a:r>
              <a:rPr lang="en-US" dirty="0"/>
              <a:t>a double NOT</a:t>
            </a:r>
          </a:p>
        </p:txBody>
      </p:sp>
      <p:sp>
        <p:nvSpPr>
          <p:cNvPr id="7" name="Ovaal 6"/>
          <p:cNvSpPr/>
          <p:nvPr/>
        </p:nvSpPr>
        <p:spPr bwMode="auto">
          <a:xfrm>
            <a:off x="1187624" y="2765884"/>
            <a:ext cx="2952328" cy="2088232"/>
          </a:xfrm>
          <a:prstGeom prst="ellipse">
            <a:avLst/>
          </a:prstGeom>
          <a:ln w="38100">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smtClean="0">
              <a:ln>
                <a:noFill/>
              </a:ln>
              <a:solidFill>
                <a:srgbClr val="0D1F74"/>
              </a:solidFill>
              <a:effectLst/>
              <a:latin typeface="Arial" charset="0"/>
            </a:endParaRPr>
          </a:p>
        </p:txBody>
      </p:sp>
      <p:sp>
        <p:nvSpPr>
          <p:cNvPr id="9" name="Ovaal 8"/>
          <p:cNvSpPr/>
          <p:nvPr/>
        </p:nvSpPr>
        <p:spPr bwMode="auto">
          <a:xfrm>
            <a:off x="2987824" y="2742438"/>
            <a:ext cx="3240360" cy="2088232"/>
          </a:xfrm>
          <a:prstGeom prst="ellipse">
            <a:avLst/>
          </a:prstGeom>
          <a:solidFill>
            <a:schemeClr val="accent1">
              <a:lumMod val="40000"/>
              <a:lumOff val="60000"/>
              <a:alpha val="75000"/>
            </a:schemeClr>
          </a:solidFill>
          <a:ln w="38100">
            <a:solidFill>
              <a:schemeClr val="dk1">
                <a:shade val="95000"/>
                <a:satMod val="10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D1F74"/>
              </a:solidFill>
              <a:effectLst/>
              <a:latin typeface="Arial" charset="0"/>
            </a:endParaRPr>
          </a:p>
        </p:txBody>
      </p:sp>
      <p:sp>
        <p:nvSpPr>
          <p:cNvPr id="10" name="Tekstvak 9"/>
          <p:cNvSpPr txBox="1"/>
          <p:nvPr/>
        </p:nvSpPr>
        <p:spPr>
          <a:xfrm>
            <a:off x="1619672" y="3068960"/>
            <a:ext cx="1584176" cy="400110"/>
          </a:xfrm>
          <a:prstGeom prst="rect">
            <a:avLst/>
          </a:prstGeom>
          <a:noFill/>
        </p:spPr>
        <p:txBody>
          <a:bodyPr wrap="square" rtlCol="0">
            <a:spAutoFit/>
          </a:bodyPr>
          <a:lstStyle/>
          <a:p>
            <a:r>
              <a:rPr lang="nl-NL" i="0" dirty="0" smtClean="0"/>
              <a:t>Animals[</a:t>
            </a:r>
            <a:r>
              <a:rPr lang="nl-NL" i="0" dirty="0" err="1" smtClean="0"/>
              <a:t>mh</a:t>
            </a:r>
            <a:r>
              <a:rPr lang="nl-NL" i="0" dirty="0" smtClean="0"/>
              <a:t>]</a:t>
            </a:r>
            <a:endParaRPr lang="en-US" i="0" dirty="0"/>
          </a:p>
        </p:txBody>
      </p:sp>
      <p:sp>
        <p:nvSpPr>
          <p:cNvPr id="11" name="Rechthoek 10"/>
          <p:cNvSpPr/>
          <p:nvPr/>
        </p:nvSpPr>
        <p:spPr>
          <a:xfrm>
            <a:off x="899592" y="1283804"/>
            <a:ext cx="5287088" cy="461665"/>
          </a:xfrm>
          <a:prstGeom prst="rect">
            <a:avLst/>
          </a:prstGeom>
        </p:spPr>
        <p:txBody>
          <a:bodyPr wrap="none">
            <a:spAutoFit/>
          </a:bodyPr>
          <a:lstStyle/>
          <a:p>
            <a:r>
              <a:rPr lang="en-US" sz="2400" i="0" dirty="0"/>
              <a:t>NOT (animals[</a:t>
            </a:r>
            <a:r>
              <a:rPr lang="en-US" sz="2400" i="0" dirty="0" err="1"/>
              <a:t>mh</a:t>
            </a:r>
            <a:r>
              <a:rPr lang="en-US" sz="2400" i="0" dirty="0"/>
              <a:t>] NOT humans[</a:t>
            </a:r>
            <a:r>
              <a:rPr lang="en-US" sz="2400" i="0" dirty="0" err="1"/>
              <a:t>mh</a:t>
            </a:r>
            <a:r>
              <a:rPr lang="en-US" sz="2400" i="0" dirty="0"/>
              <a:t>])</a:t>
            </a:r>
          </a:p>
        </p:txBody>
      </p:sp>
      <p:sp>
        <p:nvSpPr>
          <p:cNvPr id="12" name="Tekstvak 11"/>
          <p:cNvSpPr txBox="1"/>
          <p:nvPr/>
        </p:nvSpPr>
        <p:spPr>
          <a:xfrm>
            <a:off x="3923928" y="3068960"/>
            <a:ext cx="1683505" cy="400110"/>
          </a:xfrm>
          <a:prstGeom prst="rect">
            <a:avLst/>
          </a:prstGeom>
          <a:noFill/>
        </p:spPr>
        <p:txBody>
          <a:bodyPr wrap="square" rtlCol="0">
            <a:spAutoFit/>
          </a:bodyPr>
          <a:lstStyle/>
          <a:p>
            <a:r>
              <a:rPr lang="nl-NL" i="0" dirty="0" err="1" smtClean="0"/>
              <a:t>Humans</a:t>
            </a:r>
            <a:r>
              <a:rPr lang="nl-NL" i="0" dirty="0" smtClean="0"/>
              <a:t>[</a:t>
            </a:r>
            <a:r>
              <a:rPr lang="nl-NL" i="0" dirty="0" err="1" smtClean="0"/>
              <a:t>mh</a:t>
            </a:r>
            <a:r>
              <a:rPr lang="nl-NL" i="0" dirty="0" smtClean="0"/>
              <a:t>]</a:t>
            </a:r>
            <a:endParaRPr lang="en-US" i="0" dirty="0"/>
          </a:p>
        </p:txBody>
      </p:sp>
    </p:spTree>
    <p:extLst>
      <p:ext uri="{BB962C8B-B14F-4D97-AF65-F5344CB8AC3E}">
        <p14:creationId xmlns:p14="http://schemas.microsoft.com/office/powerpoint/2010/main" val="2481347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bwMode="auto">
          <a:xfrm>
            <a:off x="899592" y="2276872"/>
            <a:ext cx="5616624" cy="3312368"/>
          </a:xfrm>
          <a:prstGeom prst="rect">
            <a:avLst/>
          </a:prstGeom>
          <a:solidFill>
            <a:schemeClr val="accent1">
              <a:lumMod val="40000"/>
              <a:lumOff val="60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smtClean="0">
              <a:ln>
                <a:noFill/>
              </a:ln>
              <a:solidFill>
                <a:srgbClr val="0D1F74"/>
              </a:solidFill>
              <a:effectLst/>
              <a:latin typeface="Arial" charset="0"/>
            </a:endParaRPr>
          </a:p>
        </p:txBody>
      </p:sp>
      <p:sp>
        <p:nvSpPr>
          <p:cNvPr id="2" name="Titel 1"/>
          <p:cNvSpPr>
            <a:spLocks noGrp="1"/>
          </p:cNvSpPr>
          <p:nvPr>
            <p:ph type="title"/>
          </p:nvPr>
        </p:nvSpPr>
        <p:spPr/>
        <p:txBody>
          <a:bodyPr/>
          <a:lstStyle/>
          <a:p>
            <a:r>
              <a:rPr lang="en-US" dirty="0"/>
              <a:t>Use a double NOT</a:t>
            </a:r>
          </a:p>
        </p:txBody>
      </p:sp>
      <p:sp>
        <p:nvSpPr>
          <p:cNvPr id="7" name="Ovaal 6"/>
          <p:cNvSpPr/>
          <p:nvPr/>
        </p:nvSpPr>
        <p:spPr bwMode="auto">
          <a:xfrm>
            <a:off x="1187624" y="2765884"/>
            <a:ext cx="2952328" cy="2088232"/>
          </a:xfrm>
          <a:prstGeom prst="ellipse">
            <a:avLst/>
          </a:prstGeom>
          <a:ln w="38100">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smtClean="0">
              <a:ln>
                <a:noFill/>
              </a:ln>
              <a:solidFill>
                <a:srgbClr val="0D1F74"/>
              </a:solidFill>
              <a:effectLst/>
              <a:latin typeface="Arial" charset="0"/>
            </a:endParaRPr>
          </a:p>
        </p:txBody>
      </p:sp>
      <p:sp>
        <p:nvSpPr>
          <p:cNvPr id="9" name="Ovaal 8"/>
          <p:cNvSpPr/>
          <p:nvPr/>
        </p:nvSpPr>
        <p:spPr bwMode="auto">
          <a:xfrm>
            <a:off x="2987824" y="2742438"/>
            <a:ext cx="3240360" cy="2088232"/>
          </a:xfrm>
          <a:prstGeom prst="ellipse">
            <a:avLst/>
          </a:prstGeom>
          <a:solidFill>
            <a:schemeClr val="accent1">
              <a:lumMod val="40000"/>
              <a:lumOff val="60000"/>
              <a:alpha val="75000"/>
            </a:schemeClr>
          </a:solidFill>
          <a:ln w="38100">
            <a:solidFill>
              <a:schemeClr val="dk1">
                <a:shade val="95000"/>
                <a:satMod val="10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D1F74"/>
              </a:solidFill>
              <a:effectLst/>
              <a:latin typeface="Arial" charset="0"/>
            </a:endParaRPr>
          </a:p>
        </p:txBody>
      </p:sp>
      <p:sp>
        <p:nvSpPr>
          <p:cNvPr id="10" name="Tekstvak 9"/>
          <p:cNvSpPr txBox="1"/>
          <p:nvPr/>
        </p:nvSpPr>
        <p:spPr>
          <a:xfrm>
            <a:off x="1547664" y="3068960"/>
            <a:ext cx="1926850" cy="400110"/>
          </a:xfrm>
          <a:prstGeom prst="rect">
            <a:avLst/>
          </a:prstGeom>
          <a:noFill/>
        </p:spPr>
        <p:txBody>
          <a:bodyPr wrap="square" rtlCol="0">
            <a:spAutoFit/>
          </a:bodyPr>
          <a:lstStyle/>
          <a:p>
            <a:r>
              <a:rPr lang="en-US" i="0" dirty="0" smtClean="0"/>
              <a:t>Child[</a:t>
            </a:r>
            <a:r>
              <a:rPr lang="en-US" i="0" dirty="0" err="1" smtClean="0"/>
              <a:t>mh</a:t>
            </a:r>
            <a:r>
              <a:rPr lang="en-US" i="0" dirty="0" smtClean="0"/>
              <a:t>]</a:t>
            </a:r>
            <a:endParaRPr lang="en-US" i="0" dirty="0"/>
          </a:p>
        </p:txBody>
      </p:sp>
      <p:sp>
        <p:nvSpPr>
          <p:cNvPr id="11" name="Rechthoek 10"/>
          <p:cNvSpPr/>
          <p:nvPr/>
        </p:nvSpPr>
        <p:spPr>
          <a:xfrm>
            <a:off x="899592" y="1283804"/>
            <a:ext cx="4431085" cy="461665"/>
          </a:xfrm>
          <a:prstGeom prst="rect">
            <a:avLst/>
          </a:prstGeom>
        </p:spPr>
        <p:txBody>
          <a:bodyPr wrap="none">
            <a:spAutoFit/>
          </a:bodyPr>
          <a:lstStyle/>
          <a:p>
            <a:r>
              <a:rPr lang="en-US" sz="2400" i="0" dirty="0"/>
              <a:t>NOT </a:t>
            </a:r>
            <a:r>
              <a:rPr lang="en-US" sz="2400" i="0" dirty="0" smtClean="0"/>
              <a:t>(child[</a:t>
            </a:r>
            <a:r>
              <a:rPr lang="en-US" sz="2400" i="0" dirty="0" err="1" smtClean="0"/>
              <a:t>mh</a:t>
            </a:r>
            <a:r>
              <a:rPr lang="en-US" sz="2400" i="0" dirty="0" smtClean="0"/>
              <a:t>] </a:t>
            </a:r>
            <a:r>
              <a:rPr lang="en-US" sz="2400" i="0" dirty="0"/>
              <a:t>NOT </a:t>
            </a:r>
            <a:r>
              <a:rPr lang="en-US" sz="2400" i="0" dirty="0" smtClean="0"/>
              <a:t>adult[</a:t>
            </a:r>
            <a:r>
              <a:rPr lang="en-US" sz="2400" i="0" dirty="0" err="1" smtClean="0"/>
              <a:t>mh</a:t>
            </a:r>
            <a:r>
              <a:rPr lang="en-US" sz="2400" i="0" dirty="0" smtClean="0"/>
              <a:t>])</a:t>
            </a:r>
            <a:endParaRPr lang="en-US" sz="2400" i="0" dirty="0"/>
          </a:p>
        </p:txBody>
      </p:sp>
      <p:sp>
        <p:nvSpPr>
          <p:cNvPr id="12" name="Tekstvak 11"/>
          <p:cNvSpPr txBox="1"/>
          <p:nvPr/>
        </p:nvSpPr>
        <p:spPr>
          <a:xfrm>
            <a:off x="4095265" y="3068960"/>
            <a:ext cx="1512168" cy="400110"/>
          </a:xfrm>
          <a:prstGeom prst="rect">
            <a:avLst/>
          </a:prstGeom>
          <a:noFill/>
        </p:spPr>
        <p:txBody>
          <a:bodyPr wrap="square" rtlCol="0">
            <a:spAutoFit/>
          </a:bodyPr>
          <a:lstStyle/>
          <a:p>
            <a:r>
              <a:rPr lang="en-US" i="0" dirty="0" smtClean="0"/>
              <a:t>Adult[</a:t>
            </a:r>
            <a:r>
              <a:rPr lang="en-US" i="0" dirty="0" err="1" smtClean="0"/>
              <a:t>mh</a:t>
            </a:r>
            <a:r>
              <a:rPr lang="en-US" i="0" dirty="0" smtClean="0"/>
              <a:t>]</a:t>
            </a:r>
            <a:endParaRPr lang="en-US" i="0" dirty="0"/>
          </a:p>
        </p:txBody>
      </p:sp>
    </p:spTree>
    <p:extLst>
      <p:ext uri="{BB962C8B-B14F-4D97-AF65-F5344CB8AC3E}">
        <p14:creationId xmlns:p14="http://schemas.microsoft.com/office/powerpoint/2010/main" val="1890420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bwMode="auto">
          <a:xfrm>
            <a:off x="899592" y="2276872"/>
            <a:ext cx="5616624" cy="3312368"/>
          </a:xfrm>
          <a:prstGeom prst="rect">
            <a:avLst/>
          </a:prstGeom>
          <a:solidFill>
            <a:schemeClr val="accent1">
              <a:lumMod val="40000"/>
              <a:lumOff val="60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smtClean="0">
              <a:ln>
                <a:noFill/>
              </a:ln>
              <a:solidFill>
                <a:srgbClr val="0D1F74"/>
              </a:solidFill>
              <a:effectLst/>
              <a:latin typeface="Arial" charset="0"/>
            </a:endParaRPr>
          </a:p>
        </p:txBody>
      </p:sp>
      <p:sp>
        <p:nvSpPr>
          <p:cNvPr id="2" name="Titel 1"/>
          <p:cNvSpPr>
            <a:spLocks noGrp="1"/>
          </p:cNvSpPr>
          <p:nvPr>
            <p:ph type="title"/>
          </p:nvPr>
        </p:nvSpPr>
        <p:spPr/>
        <p:txBody>
          <a:bodyPr/>
          <a:lstStyle/>
          <a:p>
            <a:r>
              <a:rPr lang="en-US" dirty="0"/>
              <a:t>Use a double NOT</a:t>
            </a:r>
          </a:p>
        </p:txBody>
      </p:sp>
      <p:sp>
        <p:nvSpPr>
          <p:cNvPr id="7" name="Ovaal 6"/>
          <p:cNvSpPr/>
          <p:nvPr/>
        </p:nvSpPr>
        <p:spPr bwMode="auto">
          <a:xfrm>
            <a:off x="1187624" y="2765884"/>
            <a:ext cx="2952328" cy="2088232"/>
          </a:xfrm>
          <a:prstGeom prst="ellipse">
            <a:avLst/>
          </a:prstGeom>
          <a:ln w="38100">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smtClean="0">
              <a:ln>
                <a:noFill/>
              </a:ln>
              <a:solidFill>
                <a:srgbClr val="0D1F74"/>
              </a:solidFill>
              <a:effectLst/>
              <a:latin typeface="Arial" charset="0"/>
            </a:endParaRPr>
          </a:p>
        </p:txBody>
      </p:sp>
      <p:sp>
        <p:nvSpPr>
          <p:cNvPr id="9" name="Ovaal 8"/>
          <p:cNvSpPr/>
          <p:nvPr/>
        </p:nvSpPr>
        <p:spPr bwMode="auto">
          <a:xfrm>
            <a:off x="2987824" y="2742438"/>
            <a:ext cx="3240360" cy="2088232"/>
          </a:xfrm>
          <a:prstGeom prst="ellipse">
            <a:avLst/>
          </a:prstGeom>
          <a:solidFill>
            <a:schemeClr val="accent1">
              <a:lumMod val="40000"/>
              <a:lumOff val="60000"/>
              <a:alpha val="75000"/>
            </a:schemeClr>
          </a:solidFill>
          <a:ln w="38100">
            <a:solidFill>
              <a:schemeClr val="dk1">
                <a:shade val="95000"/>
                <a:satMod val="10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D1F74"/>
              </a:solidFill>
              <a:effectLst/>
              <a:latin typeface="Arial" charset="0"/>
            </a:endParaRPr>
          </a:p>
        </p:txBody>
      </p:sp>
      <p:sp>
        <p:nvSpPr>
          <p:cNvPr id="10" name="Tekstvak 9"/>
          <p:cNvSpPr txBox="1"/>
          <p:nvPr/>
        </p:nvSpPr>
        <p:spPr>
          <a:xfrm>
            <a:off x="1547664" y="3068960"/>
            <a:ext cx="2592288" cy="707886"/>
          </a:xfrm>
          <a:prstGeom prst="rect">
            <a:avLst/>
          </a:prstGeom>
          <a:noFill/>
        </p:spPr>
        <p:txBody>
          <a:bodyPr wrap="square" rtlCol="0">
            <a:spAutoFit/>
          </a:bodyPr>
          <a:lstStyle/>
          <a:p>
            <a:r>
              <a:rPr lang="en-US" i="0" dirty="0" smtClean="0"/>
              <a:t>left-</a:t>
            </a:r>
            <a:r>
              <a:rPr lang="en-US" i="0" dirty="0" err="1" smtClean="0"/>
              <a:t>ventric</a:t>
            </a:r>
            <a:r>
              <a:rPr lang="en-US" i="0" dirty="0" smtClean="0"/>
              <a:t>*</a:t>
            </a:r>
          </a:p>
          <a:p>
            <a:r>
              <a:rPr lang="nl-NL" i="0" dirty="0"/>
              <a:t>[</a:t>
            </a:r>
            <a:r>
              <a:rPr lang="nl-NL" i="0" dirty="0" err="1"/>
              <a:t>tiab</a:t>
            </a:r>
            <a:r>
              <a:rPr lang="nl-NL" i="0" dirty="0"/>
              <a:t>]</a:t>
            </a:r>
            <a:r>
              <a:rPr lang="en-US" i="0" dirty="0" smtClean="0"/>
              <a:t> </a:t>
            </a:r>
            <a:endParaRPr lang="en-US" i="0" dirty="0"/>
          </a:p>
        </p:txBody>
      </p:sp>
      <p:sp>
        <p:nvSpPr>
          <p:cNvPr id="11" name="Rechthoek 10"/>
          <p:cNvSpPr/>
          <p:nvPr/>
        </p:nvSpPr>
        <p:spPr>
          <a:xfrm>
            <a:off x="899592" y="1283804"/>
            <a:ext cx="7646709" cy="830997"/>
          </a:xfrm>
          <a:prstGeom prst="rect">
            <a:avLst/>
          </a:prstGeom>
        </p:spPr>
        <p:txBody>
          <a:bodyPr wrap="none">
            <a:spAutoFit/>
          </a:bodyPr>
          <a:lstStyle/>
          <a:p>
            <a:r>
              <a:rPr lang="nl-NL" sz="2400" i="0" dirty="0" smtClean="0"/>
              <a:t>AND (</a:t>
            </a:r>
            <a:r>
              <a:rPr lang="nl-NL" sz="2400" i="0" dirty="0" err="1" smtClean="0"/>
              <a:t>heart</a:t>
            </a:r>
            <a:r>
              <a:rPr lang="nl-NL" sz="2400" i="0" dirty="0" smtClean="0"/>
              <a:t> </a:t>
            </a:r>
            <a:r>
              <a:rPr lang="nl-NL" sz="2400" i="0" dirty="0" err="1" smtClean="0"/>
              <a:t>ventricles</a:t>
            </a:r>
            <a:r>
              <a:rPr lang="nl-NL" sz="2400" i="0" dirty="0" smtClean="0"/>
              <a:t>[</a:t>
            </a:r>
            <a:r>
              <a:rPr lang="nl-NL" sz="2400" i="0" dirty="0" err="1" smtClean="0"/>
              <a:t>mh</a:t>
            </a:r>
            <a:r>
              <a:rPr lang="nl-NL" sz="2400" i="0" dirty="0" smtClean="0"/>
              <a:t>] NOT (</a:t>
            </a:r>
            <a:r>
              <a:rPr lang="nl-NL" sz="2400" i="0" dirty="0" err="1" smtClean="0"/>
              <a:t>left-ventric</a:t>
            </a:r>
            <a:r>
              <a:rPr lang="nl-NL" sz="2400" i="0" dirty="0" smtClean="0"/>
              <a:t>*[</a:t>
            </a:r>
            <a:r>
              <a:rPr lang="nl-NL" sz="2400" i="0" dirty="0" err="1" smtClean="0"/>
              <a:t>tiab</a:t>
            </a:r>
            <a:r>
              <a:rPr lang="nl-NL" sz="2400" i="0" dirty="0" smtClean="0"/>
              <a:t>] NOT </a:t>
            </a:r>
            <a:br>
              <a:rPr lang="nl-NL" sz="2400" i="0" dirty="0" smtClean="0"/>
            </a:br>
            <a:r>
              <a:rPr lang="nl-NL" sz="2400" i="0" dirty="0" smtClean="0"/>
              <a:t>right-</a:t>
            </a:r>
            <a:r>
              <a:rPr lang="nl-NL" sz="2400" i="0" dirty="0" err="1" smtClean="0"/>
              <a:t>ventric</a:t>
            </a:r>
            <a:r>
              <a:rPr lang="nl-NL" sz="2400" i="0" dirty="0"/>
              <a:t>*[</a:t>
            </a:r>
            <a:r>
              <a:rPr lang="nl-NL" sz="2400" i="0" dirty="0" err="1"/>
              <a:t>tiab</a:t>
            </a:r>
            <a:r>
              <a:rPr lang="nl-NL" sz="2400" i="0" dirty="0"/>
              <a:t>]))</a:t>
            </a:r>
            <a:endParaRPr lang="en-US" sz="2400" i="0" dirty="0"/>
          </a:p>
        </p:txBody>
      </p:sp>
      <p:sp>
        <p:nvSpPr>
          <p:cNvPr id="12" name="Tekstvak 11"/>
          <p:cNvSpPr txBox="1"/>
          <p:nvPr/>
        </p:nvSpPr>
        <p:spPr>
          <a:xfrm>
            <a:off x="4095264" y="3068960"/>
            <a:ext cx="1700871" cy="707886"/>
          </a:xfrm>
          <a:prstGeom prst="rect">
            <a:avLst/>
          </a:prstGeom>
          <a:noFill/>
        </p:spPr>
        <p:txBody>
          <a:bodyPr wrap="square" rtlCol="0">
            <a:spAutoFit/>
          </a:bodyPr>
          <a:lstStyle/>
          <a:p>
            <a:r>
              <a:rPr lang="nl-NL" i="0" dirty="0" smtClean="0"/>
              <a:t>right-</a:t>
            </a:r>
            <a:r>
              <a:rPr lang="nl-NL" i="0" dirty="0" err="1" smtClean="0"/>
              <a:t>ventric</a:t>
            </a:r>
            <a:r>
              <a:rPr lang="nl-NL" i="0" dirty="0" smtClean="0"/>
              <a:t>*</a:t>
            </a:r>
          </a:p>
          <a:p>
            <a:r>
              <a:rPr lang="nl-NL" i="0" dirty="0"/>
              <a:t>[</a:t>
            </a:r>
            <a:r>
              <a:rPr lang="nl-NL" i="0" dirty="0" err="1"/>
              <a:t>tiab</a:t>
            </a:r>
            <a:r>
              <a:rPr lang="nl-NL" i="0" dirty="0"/>
              <a:t>]</a:t>
            </a:r>
            <a:endParaRPr lang="en-US" i="0" dirty="0"/>
          </a:p>
        </p:txBody>
      </p:sp>
      <p:sp>
        <p:nvSpPr>
          <p:cNvPr id="13" name="Tekstvak 9"/>
          <p:cNvSpPr txBox="1"/>
          <p:nvPr/>
        </p:nvSpPr>
        <p:spPr>
          <a:xfrm>
            <a:off x="3851920" y="5143073"/>
            <a:ext cx="2592288" cy="400110"/>
          </a:xfrm>
          <a:prstGeom prst="rect">
            <a:avLst/>
          </a:prstGeom>
          <a:noFill/>
        </p:spPr>
        <p:txBody>
          <a:bodyPr wrap="square" rtlCol="0">
            <a:spAutoFit/>
          </a:bodyPr>
          <a:lstStyle/>
          <a:p>
            <a:pPr algn="r"/>
            <a:r>
              <a:rPr lang="nl-NL" i="0" dirty="0" err="1"/>
              <a:t>heart</a:t>
            </a:r>
            <a:r>
              <a:rPr lang="nl-NL" i="0" dirty="0"/>
              <a:t> </a:t>
            </a:r>
            <a:r>
              <a:rPr lang="nl-NL" i="0" dirty="0" err="1" smtClean="0"/>
              <a:t>ventricles</a:t>
            </a:r>
            <a:r>
              <a:rPr lang="nl-NL" i="0" dirty="0" smtClean="0"/>
              <a:t>[</a:t>
            </a:r>
            <a:r>
              <a:rPr lang="nl-NL" i="0" dirty="0" err="1" smtClean="0"/>
              <a:t>mh</a:t>
            </a:r>
            <a:r>
              <a:rPr lang="nl-NL" i="0" dirty="0" smtClean="0"/>
              <a:t>]</a:t>
            </a:r>
            <a:endParaRPr lang="en-US" i="0" dirty="0"/>
          </a:p>
        </p:txBody>
      </p:sp>
    </p:spTree>
    <p:extLst>
      <p:ext uri="{BB962C8B-B14F-4D97-AF65-F5344CB8AC3E}">
        <p14:creationId xmlns:p14="http://schemas.microsoft.com/office/powerpoint/2010/main" val="1140987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3" y="304800"/>
            <a:ext cx="7215187" cy="747936"/>
          </a:xfrm>
        </p:spPr>
        <p:txBody>
          <a:bodyPr>
            <a:normAutofit fontScale="90000"/>
          </a:bodyPr>
          <a:lstStyle/>
          <a:p>
            <a:r>
              <a:rPr lang="nl-NL" altLang="nl-NL" dirty="0" err="1" smtClean="0"/>
              <a:t>Did</a:t>
            </a:r>
            <a:r>
              <a:rPr lang="nl-NL" altLang="nl-NL" dirty="0" smtClean="0"/>
              <a:t> </a:t>
            </a:r>
            <a:r>
              <a:rPr lang="nl-NL" altLang="nl-NL" dirty="0" err="1" smtClean="0"/>
              <a:t>you</a:t>
            </a:r>
            <a:r>
              <a:rPr lang="nl-NL" altLang="nl-NL" dirty="0" smtClean="0"/>
              <a:t> </a:t>
            </a:r>
            <a:r>
              <a:rPr lang="nl-NL" altLang="nl-NL" dirty="0" err="1" smtClean="0"/>
              <a:t>find</a:t>
            </a:r>
            <a:r>
              <a:rPr lang="nl-NL" altLang="nl-NL" dirty="0" smtClean="0"/>
              <a:t> </a:t>
            </a:r>
            <a:r>
              <a:rPr lang="nl-NL" altLang="nl-NL" dirty="0" err="1" smtClean="0"/>
              <a:t>everything</a:t>
            </a:r>
            <a:r>
              <a:rPr lang="nl-NL" altLang="nl-NL" dirty="0" smtClean="0"/>
              <a:t>?</a:t>
            </a:r>
            <a:endParaRPr lang="nl-NL" dirty="0"/>
          </a:p>
        </p:txBody>
      </p:sp>
      <p:sp>
        <p:nvSpPr>
          <p:cNvPr id="3" name="Content Placeholder 2"/>
          <p:cNvSpPr>
            <a:spLocks noGrp="1"/>
          </p:cNvSpPr>
          <p:nvPr>
            <p:ph idx="1"/>
          </p:nvPr>
        </p:nvSpPr>
        <p:spPr/>
        <p:txBody>
          <a:bodyPr/>
          <a:lstStyle/>
          <a:p>
            <a:pPr marL="0" indent="0">
              <a:spcAft>
                <a:spcPts val="1500"/>
              </a:spcAft>
              <a:buNone/>
            </a:pPr>
            <a:r>
              <a:rPr lang="nl-NL" sz="2600" dirty="0" err="1" smtClean="0"/>
              <a:t>Success</a:t>
            </a:r>
            <a:r>
              <a:rPr lang="nl-NL" sz="2600" dirty="0" smtClean="0"/>
              <a:t> of </a:t>
            </a:r>
            <a:r>
              <a:rPr lang="nl-NL" sz="2600" dirty="0" err="1" smtClean="0"/>
              <a:t>the</a:t>
            </a:r>
            <a:r>
              <a:rPr lang="nl-NL" sz="2600" dirty="0" smtClean="0"/>
              <a:t> search </a:t>
            </a:r>
            <a:r>
              <a:rPr lang="nl-NL" sz="2600" dirty="0" err="1" smtClean="0"/>
              <a:t>depends</a:t>
            </a:r>
            <a:r>
              <a:rPr lang="nl-NL" sz="2600" dirty="0" smtClean="0"/>
              <a:t> on:</a:t>
            </a:r>
          </a:p>
          <a:p>
            <a:pPr marL="514350" indent="-514350">
              <a:spcAft>
                <a:spcPts val="1500"/>
              </a:spcAft>
              <a:buFont typeface="+mj-lt"/>
              <a:buAutoNum type="arabicPeriod"/>
            </a:pPr>
            <a:r>
              <a:rPr lang="nl-NL" sz="2600" dirty="0" smtClean="0"/>
              <a:t>The contents of the databases </a:t>
            </a:r>
            <a:r>
              <a:rPr lang="nl-NL" sz="2600" dirty="0" err="1" smtClean="0"/>
              <a:t>available</a:t>
            </a:r>
            <a:r>
              <a:rPr lang="nl-NL" sz="2600" dirty="0" smtClean="0"/>
              <a:t> </a:t>
            </a:r>
            <a:r>
              <a:rPr lang="nl-NL" sz="2600" dirty="0" err="1"/>
              <a:t>and</a:t>
            </a:r>
            <a:r>
              <a:rPr lang="nl-NL" sz="2600" dirty="0"/>
              <a:t> </a:t>
            </a:r>
            <a:r>
              <a:rPr lang="nl-NL" sz="2600" dirty="0" err="1" smtClean="0"/>
              <a:t>used</a:t>
            </a:r>
            <a:endParaRPr lang="nl-NL" sz="2600" dirty="0" smtClean="0"/>
          </a:p>
          <a:p>
            <a:pPr marL="514350" indent="-514350">
              <a:spcAft>
                <a:spcPts val="1500"/>
              </a:spcAft>
              <a:buFont typeface="+mj-lt"/>
              <a:buAutoNum type="arabicPeriod"/>
            </a:pPr>
            <a:r>
              <a:rPr lang="nl-NL" sz="2600" dirty="0" smtClean="0"/>
              <a:t>The </a:t>
            </a:r>
            <a:r>
              <a:rPr lang="nl-NL" sz="2600" dirty="0" err="1" smtClean="0"/>
              <a:t>quality</a:t>
            </a:r>
            <a:r>
              <a:rPr lang="nl-NL" sz="2600" dirty="0" smtClean="0"/>
              <a:t> of </a:t>
            </a:r>
            <a:r>
              <a:rPr lang="nl-NL" sz="2600" dirty="0" err="1" smtClean="0"/>
              <a:t>indexing</a:t>
            </a:r>
            <a:r>
              <a:rPr lang="nl-NL" sz="2600" dirty="0" smtClean="0"/>
              <a:t> </a:t>
            </a:r>
            <a:r>
              <a:rPr lang="nl-NL" sz="2600" dirty="0" err="1" smtClean="0"/>
              <a:t>by</a:t>
            </a:r>
            <a:r>
              <a:rPr lang="nl-NL" sz="2600" dirty="0" smtClean="0"/>
              <a:t> the databases</a:t>
            </a:r>
          </a:p>
          <a:p>
            <a:pPr marL="514350" indent="-514350">
              <a:spcAft>
                <a:spcPts val="1500"/>
              </a:spcAft>
              <a:buFont typeface="+mj-lt"/>
              <a:buAutoNum type="arabicPeriod"/>
            </a:pPr>
            <a:r>
              <a:rPr lang="nl-NL" sz="2600" dirty="0" smtClean="0"/>
              <a:t>The </a:t>
            </a:r>
            <a:r>
              <a:rPr lang="nl-NL" sz="2600" dirty="0" err="1" smtClean="0"/>
              <a:t>quality</a:t>
            </a:r>
            <a:r>
              <a:rPr lang="nl-NL" sz="2600" dirty="0" smtClean="0"/>
              <a:t> and </a:t>
            </a:r>
            <a:r>
              <a:rPr lang="nl-NL" sz="2600" dirty="0" err="1" smtClean="0"/>
              <a:t>characteristics</a:t>
            </a:r>
            <a:r>
              <a:rPr lang="nl-NL" sz="2600" dirty="0" smtClean="0"/>
              <a:t> of the search engine</a:t>
            </a:r>
          </a:p>
          <a:p>
            <a:pPr marL="514350" indent="-514350">
              <a:spcAft>
                <a:spcPts val="1500"/>
              </a:spcAft>
              <a:buFont typeface="+mj-lt"/>
              <a:buAutoNum type="arabicPeriod"/>
            </a:pPr>
            <a:r>
              <a:rPr lang="nl-NL" sz="2600" dirty="0"/>
              <a:t>The </a:t>
            </a:r>
            <a:r>
              <a:rPr lang="nl-NL" sz="2600" dirty="0" err="1"/>
              <a:t>quality</a:t>
            </a:r>
            <a:r>
              <a:rPr lang="nl-NL" sz="2600" dirty="0"/>
              <a:t> </a:t>
            </a:r>
            <a:r>
              <a:rPr lang="nl-NL" sz="2600" dirty="0" err="1"/>
              <a:t>and</a:t>
            </a:r>
            <a:r>
              <a:rPr lang="nl-NL" sz="2600" dirty="0"/>
              <a:t> </a:t>
            </a:r>
            <a:r>
              <a:rPr lang="nl-NL" sz="2600" dirty="0" err="1"/>
              <a:t>presence</a:t>
            </a:r>
            <a:r>
              <a:rPr lang="nl-NL" sz="2600" dirty="0"/>
              <a:t> of </a:t>
            </a:r>
            <a:r>
              <a:rPr lang="nl-NL" sz="2600" dirty="0" err="1"/>
              <a:t>an</a:t>
            </a:r>
            <a:r>
              <a:rPr lang="nl-NL" sz="2600" dirty="0"/>
              <a:t> abstract</a:t>
            </a:r>
          </a:p>
          <a:p>
            <a:pPr marL="514350" indent="-514350">
              <a:spcAft>
                <a:spcPts val="1500"/>
              </a:spcAft>
              <a:buFont typeface="+mj-lt"/>
              <a:buAutoNum type="arabicPeriod"/>
            </a:pPr>
            <a:r>
              <a:rPr lang="nl-NL" sz="2600" dirty="0" smtClean="0"/>
              <a:t>The </a:t>
            </a:r>
            <a:r>
              <a:rPr lang="nl-NL" sz="2600" dirty="0" err="1" smtClean="0"/>
              <a:t>quality</a:t>
            </a:r>
            <a:r>
              <a:rPr lang="nl-NL" sz="2600" dirty="0" smtClean="0"/>
              <a:t> of </a:t>
            </a:r>
            <a:r>
              <a:rPr lang="nl-NL" sz="2600" dirty="0" err="1" smtClean="0"/>
              <a:t>the</a:t>
            </a:r>
            <a:r>
              <a:rPr lang="nl-NL" sz="2600" dirty="0" smtClean="0"/>
              <a:t> search and </a:t>
            </a:r>
            <a:r>
              <a:rPr lang="nl-NL" sz="2600" dirty="0" err="1" smtClean="0"/>
              <a:t>experience</a:t>
            </a:r>
            <a:r>
              <a:rPr lang="nl-NL" sz="2600" dirty="0" smtClean="0"/>
              <a:t> of </a:t>
            </a:r>
            <a:r>
              <a:rPr lang="nl-NL" sz="2600" dirty="0" err="1" smtClean="0"/>
              <a:t>the</a:t>
            </a:r>
            <a:r>
              <a:rPr lang="nl-NL" sz="2600" dirty="0" smtClean="0"/>
              <a:t> </a:t>
            </a:r>
            <a:r>
              <a:rPr lang="nl-NL" sz="2600" dirty="0" err="1" smtClean="0"/>
              <a:t>searcher</a:t>
            </a:r>
            <a:endParaRPr lang="nl-NL" sz="2600" dirty="0"/>
          </a:p>
        </p:txBody>
      </p:sp>
      <p:sp>
        <p:nvSpPr>
          <p:cNvPr id="4" name="Footer Placeholder 3"/>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419512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Success</a:t>
            </a:r>
            <a:r>
              <a:rPr lang="nl-NL" dirty="0" smtClean="0"/>
              <a:t> factors / Time </a:t>
            </a:r>
            <a:r>
              <a:rPr lang="nl-NL" dirty="0" err="1" smtClean="0"/>
              <a:t>savers</a:t>
            </a:r>
            <a:endParaRPr lang="nl-NL" dirty="0"/>
          </a:p>
        </p:txBody>
      </p:sp>
      <p:sp>
        <p:nvSpPr>
          <p:cNvPr id="3" name="Tijdelijke aanduiding voor inhoud 2"/>
          <p:cNvSpPr>
            <a:spLocks noGrp="1"/>
          </p:cNvSpPr>
          <p:nvPr>
            <p:ph idx="1"/>
          </p:nvPr>
        </p:nvSpPr>
        <p:spPr>
          <a:xfrm>
            <a:off x="0" y="1600200"/>
            <a:ext cx="9036496" cy="5069160"/>
          </a:xfrm>
        </p:spPr>
        <p:txBody>
          <a:bodyPr>
            <a:normAutofit/>
          </a:bodyPr>
          <a:lstStyle/>
          <a:p>
            <a:r>
              <a:rPr lang="nl-NL" dirty="0"/>
              <a:t>Single-line search </a:t>
            </a:r>
            <a:r>
              <a:rPr lang="nl-NL" dirty="0" err="1" smtClean="0"/>
              <a:t>strategies</a:t>
            </a:r>
            <a:r>
              <a:rPr lang="nl-NL" dirty="0" smtClean="0"/>
              <a:t> in Word</a:t>
            </a:r>
            <a:endParaRPr lang="nl-NL" dirty="0"/>
          </a:p>
        </p:txBody>
      </p:sp>
      <p:sp>
        <p:nvSpPr>
          <p:cNvPr id="4" name="Footer Placeholder 3"/>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27511089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328613" y="304800"/>
            <a:ext cx="8491859" cy="609600"/>
          </a:xfrm>
        </p:spPr>
        <p:txBody>
          <a:bodyPr/>
          <a:lstStyle/>
          <a:p>
            <a:r>
              <a:rPr lang="nl-NL" altLang="en-US" sz="3200" dirty="0" smtClean="0"/>
              <a:t>Set </a:t>
            </a:r>
            <a:r>
              <a:rPr lang="nl-NL" altLang="en-US" sz="3200" dirty="0" err="1" smtClean="0"/>
              <a:t>numbers</a:t>
            </a:r>
            <a:r>
              <a:rPr lang="nl-NL" altLang="en-US" sz="3200" dirty="0" smtClean="0"/>
              <a:t> or </a:t>
            </a:r>
            <a:r>
              <a:rPr lang="nl-NL" altLang="en-US" sz="3200" dirty="0" err="1" smtClean="0"/>
              <a:t>one-liners</a:t>
            </a:r>
            <a:r>
              <a:rPr lang="nl-NL" altLang="en-US" sz="3200" dirty="0" smtClean="0"/>
              <a:t>?</a:t>
            </a:r>
            <a:endParaRPr lang="nl-NL" altLang="en-US" sz="3000" dirty="0" smtClean="0"/>
          </a:p>
        </p:txBody>
      </p:sp>
      <p:sp>
        <p:nvSpPr>
          <p:cNvPr id="282627" name="Rectangle 3"/>
          <p:cNvSpPr>
            <a:spLocks noGrp="1" noChangeArrowheads="1"/>
          </p:cNvSpPr>
          <p:nvPr>
            <p:ph type="body" idx="4294967295"/>
          </p:nvPr>
        </p:nvSpPr>
        <p:spPr>
          <a:xfrm>
            <a:off x="323850" y="836613"/>
            <a:ext cx="3743325" cy="5761037"/>
          </a:xfrm>
        </p:spPr>
        <p:txBody>
          <a:bodyPr>
            <a:normAutofit/>
          </a:bodyPr>
          <a:lstStyle/>
          <a:p>
            <a:pPr marL="0" indent="0">
              <a:buFont typeface="Wingdings" pitchFamily="2" charset="2"/>
              <a:buNone/>
              <a:defRPr/>
            </a:pPr>
            <a:r>
              <a:rPr lang="en-US" sz="3000" b="1" dirty="0" smtClean="0">
                <a:solidFill>
                  <a:srgbClr val="FF0000"/>
                </a:solidFill>
              </a:rPr>
              <a:t>Well structured?</a:t>
            </a:r>
          </a:p>
          <a:p>
            <a:pPr marL="0" indent="0">
              <a:buFont typeface="Wingdings" pitchFamily="2" charset="2"/>
              <a:buNone/>
              <a:defRPr/>
            </a:pPr>
            <a:endParaRPr lang="en-US" sz="1500" dirty="0" smtClean="0"/>
          </a:p>
          <a:p>
            <a:pPr marL="0" indent="0">
              <a:buFont typeface="Wingdings" pitchFamily="2" charset="2"/>
              <a:buNone/>
              <a:defRPr/>
            </a:pPr>
            <a:r>
              <a:rPr lang="en-US" sz="1500" dirty="0" smtClean="0"/>
              <a:t>#1 	brassica [</a:t>
            </a:r>
            <a:r>
              <a:rPr lang="en-US" sz="1500" dirty="0" err="1" smtClean="0"/>
              <a:t>mh</a:t>
            </a:r>
            <a:r>
              <a:rPr lang="en-US" sz="1500" dirty="0" smtClean="0"/>
              <a:t>]</a:t>
            </a:r>
          </a:p>
          <a:p>
            <a:pPr marL="0" indent="0">
              <a:buFont typeface="Wingdings" pitchFamily="2" charset="2"/>
              <a:buNone/>
              <a:defRPr/>
            </a:pPr>
            <a:r>
              <a:rPr lang="en-US" sz="1500" dirty="0" smtClean="0"/>
              <a:t>#2 	brassica* [</a:t>
            </a:r>
            <a:r>
              <a:rPr lang="en-US" sz="1500" dirty="0" err="1" smtClean="0"/>
              <a:t>tiab</a:t>
            </a:r>
            <a:r>
              <a:rPr lang="en-US" sz="1500" dirty="0" smtClean="0"/>
              <a:t>]</a:t>
            </a:r>
          </a:p>
          <a:p>
            <a:pPr marL="0" indent="0">
              <a:buFont typeface="Wingdings" pitchFamily="2" charset="2"/>
              <a:buNone/>
              <a:defRPr/>
            </a:pPr>
            <a:r>
              <a:rPr lang="en-US" sz="1500" dirty="0" smtClean="0"/>
              <a:t>#3 	broccoli [</a:t>
            </a:r>
            <a:r>
              <a:rPr lang="en-US" sz="1500" dirty="0" err="1" smtClean="0"/>
              <a:t>tiab</a:t>
            </a:r>
            <a:r>
              <a:rPr lang="en-US" sz="1500" dirty="0" smtClean="0"/>
              <a:t>]</a:t>
            </a:r>
          </a:p>
          <a:p>
            <a:pPr marL="0" indent="0">
              <a:buFont typeface="Wingdings" pitchFamily="2" charset="2"/>
              <a:buNone/>
              <a:defRPr/>
            </a:pPr>
            <a:r>
              <a:rPr lang="en-US" sz="1500" dirty="0" smtClean="0"/>
              <a:t>#4 	#1 OR #2 OR #3</a:t>
            </a:r>
          </a:p>
          <a:p>
            <a:pPr marL="0" indent="0">
              <a:buFont typeface="Wingdings" pitchFamily="2" charset="2"/>
              <a:buNone/>
              <a:defRPr/>
            </a:pPr>
            <a:r>
              <a:rPr lang="en-US" sz="1500" dirty="0" smtClean="0"/>
              <a:t>#5 	neoplasms [</a:t>
            </a:r>
            <a:r>
              <a:rPr lang="en-US" sz="1500" dirty="0" err="1" smtClean="0"/>
              <a:t>mh</a:t>
            </a:r>
            <a:r>
              <a:rPr lang="en-US" sz="1500" dirty="0" smtClean="0"/>
              <a:t>]</a:t>
            </a:r>
          </a:p>
          <a:p>
            <a:pPr marL="0" indent="0">
              <a:buFont typeface="Wingdings" pitchFamily="2" charset="2"/>
              <a:buNone/>
              <a:defRPr/>
            </a:pPr>
            <a:r>
              <a:rPr lang="en-US" sz="1500" dirty="0" smtClean="0"/>
              <a:t>#6 	</a:t>
            </a:r>
            <a:r>
              <a:rPr lang="en-US" sz="1500" dirty="0" err="1" smtClean="0"/>
              <a:t>neoplas</a:t>
            </a:r>
            <a:r>
              <a:rPr lang="en-US" sz="1500" dirty="0" smtClean="0"/>
              <a:t>* [</a:t>
            </a:r>
            <a:r>
              <a:rPr lang="en-US" sz="1500" dirty="0" err="1" smtClean="0"/>
              <a:t>tiab</a:t>
            </a:r>
            <a:r>
              <a:rPr lang="en-US" sz="1500" dirty="0" smtClean="0"/>
              <a:t>]</a:t>
            </a:r>
          </a:p>
          <a:p>
            <a:pPr marL="0" indent="0">
              <a:buFont typeface="Wingdings" pitchFamily="2" charset="2"/>
              <a:buNone/>
              <a:defRPr/>
            </a:pPr>
            <a:r>
              <a:rPr lang="en-US" sz="1500" dirty="0" smtClean="0"/>
              <a:t>#7 	cancer* [</a:t>
            </a:r>
            <a:r>
              <a:rPr lang="en-US" sz="1500" dirty="0" err="1" smtClean="0"/>
              <a:t>tiab</a:t>
            </a:r>
            <a:r>
              <a:rPr lang="en-US" sz="1500" dirty="0" smtClean="0"/>
              <a:t>]</a:t>
            </a:r>
          </a:p>
          <a:p>
            <a:pPr marL="0" indent="0">
              <a:buFont typeface="Wingdings" pitchFamily="2" charset="2"/>
              <a:buNone/>
              <a:defRPr/>
            </a:pPr>
            <a:r>
              <a:rPr lang="en-US" sz="1500" dirty="0" smtClean="0"/>
              <a:t>#8 	tumor* [</a:t>
            </a:r>
            <a:r>
              <a:rPr lang="en-US" sz="1500" dirty="0" err="1" smtClean="0"/>
              <a:t>tiab</a:t>
            </a:r>
            <a:r>
              <a:rPr lang="en-US" sz="1500" dirty="0" smtClean="0"/>
              <a:t>]</a:t>
            </a:r>
          </a:p>
          <a:p>
            <a:pPr marL="0" indent="0">
              <a:buFont typeface="Wingdings" pitchFamily="2" charset="2"/>
              <a:buNone/>
              <a:defRPr/>
            </a:pPr>
            <a:r>
              <a:rPr lang="en-US" sz="1500" dirty="0" smtClean="0"/>
              <a:t>#9 	#5 OR #6 OR #7 OR #8</a:t>
            </a:r>
          </a:p>
          <a:p>
            <a:pPr marL="0" indent="0">
              <a:buFont typeface="Wingdings" pitchFamily="2" charset="2"/>
              <a:buNone/>
              <a:defRPr/>
            </a:pPr>
            <a:r>
              <a:rPr lang="en-US" sz="1500" dirty="0" smtClean="0"/>
              <a:t>#10 	#4 AND #9</a:t>
            </a:r>
          </a:p>
          <a:p>
            <a:pPr marL="0" indent="0">
              <a:buFont typeface="Wingdings" pitchFamily="2" charset="2"/>
              <a:buNone/>
              <a:defRPr/>
            </a:pPr>
            <a:r>
              <a:rPr lang="en-US" sz="1500" dirty="0" smtClean="0"/>
              <a:t>#11 	animals[</a:t>
            </a:r>
            <a:r>
              <a:rPr lang="en-US" sz="1500" dirty="0" err="1" smtClean="0"/>
              <a:t>mh</a:t>
            </a:r>
            <a:r>
              <a:rPr lang="en-US" sz="1500" dirty="0" smtClean="0"/>
              <a:t>]</a:t>
            </a:r>
          </a:p>
          <a:p>
            <a:pPr marL="0" indent="0">
              <a:buFont typeface="Wingdings" pitchFamily="2" charset="2"/>
              <a:buNone/>
              <a:defRPr/>
            </a:pPr>
            <a:r>
              <a:rPr lang="en-US" sz="1500" dirty="0" smtClean="0"/>
              <a:t>#12 	humans[</a:t>
            </a:r>
            <a:r>
              <a:rPr lang="en-US" sz="1500" dirty="0" err="1" smtClean="0"/>
              <a:t>mh</a:t>
            </a:r>
            <a:r>
              <a:rPr lang="en-US" sz="1500" dirty="0" smtClean="0"/>
              <a:t>]</a:t>
            </a:r>
          </a:p>
          <a:p>
            <a:pPr marL="0" indent="0">
              <a:buFont typeface="Wingdings" pitchFamily="2" charset="2"/>
              <a:buNone/>
              <a:defRPr/>
            </a:pPr>
            <a:r>
              <a:rPr lang="en-US" sz="1500" dirty="0" smtClean="0"/>
              <a:t>#13 	#11 NOT #12</a:t>
            </a:r>
          </a:p>
          <a:p>
            <a:pPr marL="0" indent="0">
              <a:buFont typeface="Wingdings" pitchFamily="2" charset="2"/>
              <a:buNone/>
              <a:defRPr/>
            </a:pPr>
            <a:r>
              <a:rPr lang="en-US" sz="1500" dirty="0" smtClean="0"/>
              <a:t>#14 	#11 NOT #13</a:t>
            </a:r>
          </a:p>
          <a:p>
            <a:pPr marL="0" indent="0">
              <a:buFont typeface="Wingdings" pitchFamily="2" charset="2"/>
              <a:buNone/>
              <a:defRPr/>
            </a:pPr>
            <a:r>
              <a:rPr lang="en-US" sz="1500" dirty="0" smtClean="0"/>
              <a:t>#15 	#10 NOT #14</a:t>
            </a:r>
          </a:p>
          <a:p>
            <a:pPr marL="0" indent="0">
              <a:buFont typeface="Wingdings" pitchFamily="2" charset="2"/>
              <a:buNone/>
              <a:defRPr/>
            </a:pPr>
            <a:endParaRPr lang="nl-NL" sz="1500" dirty="0" smtClean="0"/>
          </a:p>
          <a:p>
            <a:pPr marL="0" indent="0">
              <a:buFont typeface="Wingdings" pitchFamily="2" charset="2"/>
              <a:buNone/>
              <a:defRPr/>
            </a:pPr>
            <a:endParaRPr lang="nl-NL" sz="1500" dirty="0"/>
          </a:p>
          <a:p>
            <a:pPr marL="0" indent="0">
              <a:buFont typeface="Wingdings" pitchFamily="2" charset="2"/>
              <a:buNone/>
              <a:defRPr/>
            </a:pPr>
            <a:endParaRPr lang="nl-NL" sz="1500" dirty="0" smtClean="0"/>
          </a:p>
          <a:p>
            <a:pPr marL="0" indent="0">
              <a:buFont typeface="Wingdings" pitchFamily="2" charset="2"/>
              <a:buNone/>
              <a:defRPr/>
            </a:pPr>
            <a:endParaRPr lang="nl-NL" sz="1500" dirty="0"/>
          </a:p>
          <a:p>
            <a:pPr marL="0" indent="0">
              <a:buFont typeface="Wingdings" pitchFamily="2" charset="2"/>
              <a:buNone/>
              <a:defRPr/>
            </a:pPr>
            <a:endParaRPr lang="en-US" sz="1500" dirty="0"/>
          </a:p>
          <a:p>
            <a:pPr marL="0" indent="0">
              <a:buFont typeface="Wingdings" pitchFamily="2" charset="2"/>
              <a:buNone/>
              <a:defRPr/>
            </a:pPr>
            <a:endParaRPr lang="en-US" sz="2400" dirty="0" smtClean="0"/>
          </a:p>
          <a:p>
            <a:pPr>
              <a:defRPr/>
            </a:pPr>
            <a:endParaRPr lang="nl-NL" sz="2400" dirty="0" smtClean="0"/>
          </a:p>
          <a:p>
            <a:pPr>
              <a:buFont typeface="Wingdings" pitchFamily="2" charset="2"/>
              <a:buNone/>
              <a:defRPr/>
            </a:pPr>
            <a:endParaRPr lang="nl-NL" sz="2400" dirty="0" smtClean="0"/>
          </a:p>
        </p:txBody>
      </p:sp>
      <p:sp>
        <p:nvSpPr>
          <p:cNvPr id="58372" name="Tijdelijke aanduiding voor dianummer 3"/>
          <p:cNvSpPr txBox="1">
            <a:spLocks/>
          </p:cNvSpPr>
          <p:nvPr/>
        </p:nvSpPr>
        <p:spPr bwMode="auto">
          <a:xfrm>
            <a:off x="8305800" y="64008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r" eaLnBrk="1" hangingPunct="1">
              <a:lnSpc>
                <a:spcPct val="100000"/>
              </a:lnSpc>
              <a:spcBef>
                <a:spcPct val="0"/>
              </a:spcBef>
              <a:buClrTx/>
              <a:buFontTx/>
              <a:buNone/>
            </a:pPr>
            <a:fld id="{70D3E571-1761-4F6D-88FC-CE2B86CFFA5D}" type="slidenum">
              <a:rPr lang="en-US" altLang="en-US" sz="1400" i="0"/>
              <a:pPr algn="r" eaLnBrk="1" hangingPunct="1">
                <a:lnSpc>
                  <a:spcPct val="100000"/>
                </a:lnSpc>
                <a:spcBef>
                  <a:spcPct val="0"/>
                </a:spcBef>
                <a:buClrTx/>
                <a:buFontTx/>
                <a:buNone/>
              </a:pPr>
              <a:t>66</a:t>
            </a:fld>
            <a:endParaRPr lang="en-US" altLang="en-US" sz="1400" i="0"/>
          </a:p>
        </p:txBody>
      </p:sp>
      <p:sp>
        <p:nvSpPr>
          <p:cNvPr id="5" name="Rectangle 3"/>
          <p:cNvSpPr txBox="1">
            <a:spLocks noChangeArrowheads="1"/>
          </p:cNvSpPr>
          <p:nvPr/>
        </p:nvSpPr>
        <p:spPr bwMode="auto">
          <a:xfrm>
            <a:off x="4219575" y="836613"/>
            <a:ext cx="3881438" cy="5761037"/>
          </a:xfrm>
          <a:prstGeom prst="rect">
            <a:avLst/>
          </a:prstGeom>
          <a:noFill/>
          <a:ln>
            <a:noFill/>
          </a:ln>
          <a:extLst/>
        </p:spPr>
        <p:txBody>
          <a:bodyPr/>
          <a:lstStyle>
            <a:lvl1pPr marL="282575" indent="-282575" algn="l" rtl="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mn-lt"/>
                <a:ea typeface="+mn-ea"/>
                <a:cs typeface="+mn-cs"/>
              </a:defRPr>
            </a:lvl1pPr>
            <a:lvl2pPr marL="765175" indent="-190500" algn="l" rtl="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mn-lt"/>
              </a:defRPr>
            </a:lvl2pPr>
            <a:lvl3pPr marL="1139825" indent="-184150" algn="l" rtl="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mn-lt"/>
              </a:defRPr>
            </a:lvl3pPr>
            <a:lvl4pPr marL="1519238" indent="-184150" algn="l" rtl="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mn-lt"/>
              </a:defRPr>
            </a:lvl4pPr>
            <a:lvl5pPr marL="1909763" indent="-195263" algn="l" rtl="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mn-lt"/>
              </a:defRPr>
            </a:lvl5pPr>
            <a:lvl6pPr marL="2366963" indent="-195263" algn="l" rtl="0" fontAlgn="base">
              <a:lnSpc>
                <a:spcPct val="120000"/>
              </a:lnSpc>
              <a:spcBef>
                <a:spcPct val="20000"/>
              </a:spcBef>
              <a:spcAft>
                <a:spcPct val="0"/>
              </a:spcAft>
              <a:buClr>
                <a:srgbClr val="0C2074"/>
              </a:buClr>
              <a:buFont typeface="Wingdings" pitchFamily="2" charset="2"/>
              <a:buChar char="§"/>
              <a:defRPr sz="2000">
                <a:solidFill>
                  <a:schemeClr val="tx1"/>
                </a:solidFill>
                <a:latin typeface="+mn-lt"/>
              </a:defRPr>
            </a:lvl6pPr>
            <a:lvl7pPr marL="2824163" indent="-195263" algn="l" rtl="0" fontAlgn="base">
              <a:lnSpc>
                <a:spcPct val="120000"/>
              </a:lnSpc>
              <a:spcBef>
                <a:spcPct val="20000"/>
              </a:spcBef>
              <a:spcAft>
                <a:spcPct val="0"/>
              </a:spcAft>
              <a:buClr>
                <a:srgbClr val="0C2074"/>
              </a:buClr>
              <a:buFont typeface="Wingdings" pitchFamily="2" charset="2"/>
              <a:buChar char="§"/>
              <a:defRPr sz="2000">
                <a:solidFill>
                  <a:schemeClr val="tx1"/>
                </a:solidFill>
                <a:latin typeface="+mn-lt"/>
              </a:defRPr>
            </a:lvl7pPr>
            <a:lvl8pPr marL="3281363" indent="-195263" algn="l" rtl="0" fontAlgn="base">
              <a:lnSpc>
                <a:spcPct val="120000"/>
              </a:lnSpc>
              <a:spcBef>
                <a:spcPct val="20000"/>
              </a:spcBef>
              <a:spcAft>
                <a:spcPct val="0"/>
              </a:spcAft>
              <a:buClr>
                <a:srgbClr val="0C2074"/>
              </a:buClr>
              <a:buFont typeface="Wingdings" pitchFamily="2" charset="2"/>
              <a:buChar char="§"/>
              <a:defRPr sz="2000">
                <a:solidFill>
                  <a:schemeClr val="tx1"/>
                </a:solidFill>
                <a:latin typeface="+mn-lt"/>
              </a:defRPr>
            </a:lvl8pPr>
            <a:lvl9pPr marL="3738563" indent="-195263" algn="l" rtl="0" fontAlgn="base">
              <a:lnSpc>
                <a:spcPct val="120000"/>
              </a:lnSpc>
              <a:spcBef>
                <a:spcPct val="20000"/>
              </a:spcBef>
              <a:spcAft>
                <a:spcPct val="0"/>
              </a:spcAft>
              <a:buClr>
                <a:srgbClr val="0C2074"/>
              </a:buClr>
              <a:buFont typeface="Wingdings" pitchFamily="2" charset="2"/>
              <a:buChar char="§"/>
              <a:defRPr sz="2000">
                <a:solidFill>
                  <a:schemeClr val="tx1"/>
                </a:solidFill>
                <a:latin typeface="+mn-lt"/>
              </a:defRPr>
            </a:lvl9pPr>
          </a:lstStyle>
          <a:p>
            <a:pPr marL="0" indent="0">
              <a:buFont typeface="Wingdings" pitchFamily="2" charset="2"/>
              <a:buNone/>
              <a:defRPr/>
            </a:pPr>
            <a:r>
              <a:rPr lang="en-US" sz="3000" b="1" i="0" kern="0" dirty="0" smtClean="0">
                <a:solidFill>
                  <a:srgbClr val="FF0000"/>
                </a:solidFill>
              </a:rPr>
              <a:t>Unstructured?</a:t>
            </a:r>
          </a:p>
          <a:p>
            <a:pPr marL="0" indent="0">
              <a:buFont typeface="Wingdings" pitchFamily="2" charset="2"/>
              <a:buNone/>
              <a:defRPr/>
            </a:pPr>
            <a:endParaRPr lang="en-US" sz="1500" i="0" kern="0" dirty="0"/>
          </a:p>
          <a:p>
            <a:pPr marL="0" indent="0">
              <a:buFont typeface="Wingdings" pitchFamily="2" charset="2"/>
              <a:buNone/>
              <a:defRPr/>
            </a:pPr>
            <a:r>
              <a:rPr lang="en-US" i="0" kern="0" dirty="0" smtClean="0"/>
              <a:t>(brassica [</a:t>
            </a:r>
            <a:r>
              <a:rPr lang="en-US" i="0" kern="0" dirty="0" err="1" smtClean="0"/>
              <a:t>mh</a:t>
            </a:r>
            <a:r>
              <a:rPr lang="en-US" i="0" kern="0" dirty="0" smtClean="0"/>
              <a:t>] OR brassica* [</a:t>
            </a:r>
            <a:r>
              <a:rPr lang="en-US" i="0" kern="0" dirty="0" err="1" smtClean="0"/>
              <a:t>tiab</a:t>
            </a:r>
            <a:r>
              <a:rPr lang="en-US" i="0" kern="0" dirty="0" smtClean="0"/>
              <a:t>] OR broccoli [</a:t>
            </a:r>
            <a:r>
              <a:rPr lang="en-US" i="0" kern="0" dirty="0" err="1" smtClean="0"/>
              <a:t>tiab</a:t>
            </a:r>
            <a:r>
              <a:rPr lang="en-US" i="0" kern="0" dirty="0" smtClean="0"/>
              <a:t>]) AND (neoplasms [</a:t>
            </a:r>
            <a:r>
              <a:rPr lang="en-US" i="0" kern="0" dirty="0" err="1" smtClean="0"/>
              <a:t>mh</a:t>
            </a:r>
            <a:r>
              <a:rPr lang="en-US" i="0" kern="0" dirty="0" smtClean="0"/>
              <a:t>] OR </a:t>
            </a:r>
            <a:r>
              <a:rPr lang="en-US" i="0" kern="0" dirty="0" err="1" smtClean="0"/>
              <a:t>neoplas</a:t>
            </a:r>
            <a:r>
              <a:rPr lang="en-US" i="0" kern="0" dirty="0" smtClean="0"/>
              <a:t>* [</a:t>
            </a:r>
            <a:r>
              <a:rPr lang="en-US" i="0" kern="0" dirty="0" err="1" smtClean="0"/>
              <a:t>tiab</a:t>
            </a:r>
            <a:r>
              <a:rPr lang="en-US" i="0" kern="0" dirty="0" smtClean="0"/>
              <a:t>] OR cancer* [</a:t>
            </a:r>
            <a:r>
              <a:rPr lang="en-US" i="0" kern="0" dirty="0" err="1" smtClean="0"/>
              <a:t>tiab</a:t>
            </a:r>
            <a:r>
              <a:rPr lang="en-US" i="0" kern="0" dirty="0" smtClean="0"/>
              <a:t>] OR tumor* [</a:t>
            </a:r>
            <a:r>
              <a:rPr lang="en-US" i="0" kern="0" dirty="0" err="1" smtClean="0"/>
              <a:t>tiab</a:t>
            </a:r>
            <a:r>
              <a:rPr lang="en-US" i="0" kern="0" dirty="0" smtClean="0"/>
              <a:t>]) NOT</a:t>
            </a:r>
            <a:r>
              <a:rPr lang="en-US" b="1" i="0" kern="0" dirty="0" smtClean="0"/>
              <a:t> </a:t>
            </a:r>
            <a:r>
              <a:rPr lang="en-US" i="0" kern="0" dirty="0" smtClean="0"/>
              <a:t>(animals[</a:t>
            </a:r>
            <a:r>
              <a:rPr lang="en-US" i="0" kern="0" dirty="0" err="1" smtClean="0"/>
              <a:t>mh</a:t>
            </a:r>
            <a:r>
              <a:rPr lang="en-US" i="0" kern="0" dirty="0" smtClean="0"/>
              <a:t>] NOT humans [</a:t>
            </a:r>
            <a:r>
              <a:rPr lang="en-US" i="0" kern="0" dirty="0" err="1" smtClean="0"/>
              <a:t>mh</a:t>
            </a:r>
            <a:r>
              <a:rPr lang="en-US" i="0" kern="0" dirty="0" smtClean="0"/>
              <a:t>])</a:t>
            </a:r>
          </a:p>
          <a:p>
            <a:pPr marL="0" indent="0">
              <a:buFont typeface="Wingdings" pitchFamily="2" charset="2"/>
              <a:buNone/>
              <a:defRPr/>
            </a:pPr>
            <a:endParaRPr lang="en-US" i="0" kern="0" dirty="0"/>
          </a:p>
          <a:p>
            <a:pPr marL="0" indent="0">
              <a:buFont typeface="Wingdings" pitchFamily="2" charset="2"/>
              <a:buNone/>
              <a:defRPr/>
            </a:pPr>
            <a:endParaRPr lang="en-US" i="0" kern="0" dirty="0"/>
          </a:p>
          <a:p>
            <a:pPr marL="0" indent="0">
              <a:lnSpc>
                <a:spcPct val="100000"/>
              </a:lnSpc>
              <a:spcAft>
                <a:spcPts val="2000"/>
              </a:spcAft>
              <a:buFont typeface="Wingdings" pitchFamily="2" charset="2"/>
              <a:buNone/>
              <a:defRPr/>
            </a:pPr>
            <a:endParaRPr lang="en-US" i="0" kern="0" dirty="0" smtClean="0"/>
          </a:p>
          <a:p>
            <a:pPr>
              <a:defRPr/>
            </a:pPr>
            <a:endParaRPr lang="en-US" sz="2400" i="0" kern="0" dirty="0" smtClean="0"/>
          </a:p>
          <a:p>
            <a:pPr>
              <a:defRPr/>
            </a:pPr>
            <a:endParaRPr lang="nl-NL" sz="2400" i="0" kern="0" dirty="0" smtClean="0"/>
          </a:p>
          <a:p>
            <a:pPr>
              <a:buFont typeface="Wingdings" pitchFamily="2" charset="2"/>
              <a:buNone/>
              <a:defRPr/>
            </a:pPr>
            <a:endParaRPr lang="nl-NL" sz="2400" i="0" kern="0" dirty="0" smtClean="0"/>
          </a:p>
        </p:txBody>
      </p:sp>
      <p:sp>
        <p:nvSpPr>
          <p:cNvPr id="2" name="Footer Placeholder 1"/>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19770017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328613" y="304800"/>
            <a:ext cx="8491859" cy="609600"/>
          </a:xfrm>
        </p:spPr>
        <p:txBody>
          <a:bodyPr/>
          <a:lstStyle/>
          <a:p>
            <a:r>
              <a:rPr lang="nl-NL" altLang="en-US" sz="3200" dirty="0" smtClean="0"/>
              <a:t>Set </a:t>
            </a:r>
            <a:r>
              <a:rPr lang="nl-NL" altLang="en-US" sz="3200" dirty="0" err="1" smtClean="0"/>
              <a:t>numbers</a:t>
            </a:r>
            <a:r>
              <a:rPr lang="nl-NL" altLang="en-US" sz="3200" dirty="0" smtClean="0"/>
              <a:t> or </a:t>
            </a:r>
            <a:r>
              <a:rPr lang="nl-NL" altLang="en-US" sz="3200" dirty="0" err="1" smtClean="0"/>
              <a:t>one-liners</a:t>
            </a:r>
            <a:r>
              <a:rPr lang="nl-NL" altLang="en-US" sz="3200" dirty="0" smtClean="0"/>
              <a:t>?</a:t>
            </a:r>
            <a:endParaRPr lang="nl-NL" altLang="en-US" sz="3000" dirty="0" smtClean="0"/>
          </a:p>
        </p:txBody>
      </p:sp>
      <p:sp>
        <p:nvSpPr>
          <p:cNvPr id="282627" name="Rectangle 3"/>
          <p:cNvSpPr>
            <a:spLocks noGrp="1" noChangeArrowheads="1"/>
          </p:cNvSpPr>
          <p:nvPr>
            <p:ph type="body" idx="4294967295"/>
          </p:nvPr>
        </p:nvSpPr>
        <p:spPr>
          <a:xfrm>
            <a:off x="323850" y="836613"/>
            <a:ext cx="3743325" cy="5761037"/>
          </a:xfrm>
        </p:spPr>
        <p:txBody>
          <a:bodyPr>
            <a:normAutofit fontScale="92500" lnSpcReduction="10000"/>
          </a:bodyPr>
          <a:lstStyle/>
          <a:p>
            <a:pPr marL="0" indent="0">
              <a:buFont typeface="Wingdings" pitchFamily="2" charset="2"/>
              <a:buNone/>
              <a:defRPr/>
            </a:pPr>
            <a:r>
              <a:rPr lang="en-US" b="1" dirty="0" smtClean="0">
                <a:solidFill>
                  <a:srgbClr val="FF0000"/>
                </a:solidFill>
              </a:rPr>
              <a:t>Unstructured!</a:t>
            </a:r>
          </a:p>
          <a:p>
            <a:pPr marL="0" indent="0">
              <a:buFont typeface="Wingdings" pitchFamily="2" charset="2"/>
              <a:buNone/>
              <a:defRPr/>
            </a:pPr>
            <a:endParaRPr lang="en-US" sz="1500" dirty="0" smtClean="0"/>
          </a:p>
          <a:p>
            <a:pPr marL="0" indent="0">
              <a:buFont typeface="Wingdings" pitchFamily="2" charset="2"/>
              <a:buNone/>
              <a:defRPr/>
            </a:pPr>
            <a:r>
              <a:rPr lang="en-US" sz="1500" dirty="0" smtClean="0"/>
              <a:t>#1 	brassica [</a:t>
            </a:r>
            <a:r>
              <a:rPr lang="en-US" sz="1500" dirty="0" err="1" smtClean="0"/>
              <a:t>mh</a:t>
            </a:r>
            <a:r>
              <a:rPr lang="en-US" sz="1500" dirty="0" smtClean="0"/>
              <a:t>]</a:t>
            </a:r>
          </a:p>
          <a:p>
            <a:pPr marL="0" indent="0">
              <a:buFont typeface="Wingdings" pitchFamily="2" charset="2"/>
              <a:buNone/>
              <a:defRPr/>
            </a:pPr>
            <a:r>
              <a:rPr lang="en-US" sz="1500" dirty="0" smtClean="0"/>
              <a:t>#2 	brassica* [</a:t>
            </a:r>
            <a:r>
              <a:rPr lang="en-US" sz="1500" dirty="0" err="1" smtClean="0"/>
              <a:t>tiab</a:t>
            </a:r>
            <a:r>
              <a:rPr lang="en-US" sz="1500" dirty="0" smtClean="0"/>
              <a:t>]</a:t>
            </a:r>
          </a:p>
          <a:p>
            <a:pPr marL="0" indent="0">
              <a:buFont typeface="Wingdings" pitchFamily="2" charset="2"/>
              <a:buNone/>
              <a:defRPr/>
            </a:pPr>
            <a:r>
              <a:rPr lang="en-US" sz="1500" dirty="0" smtClean="0"/>
              <a:t>#3 	broccoli [</a:t>
            </a:r>
            <a:r>
              <a:rPr lang="en-US" sz="1500" dirty="0" err="1" smtClean="0"/>
              <a:t>tiab</a:t>
            </a:r>
            <a:r>
              <a:rPr lang="en-US" sz="1500" dirty="0" smtClean="0"/>
              <a:t>]</a:t>
            </a:r>
          </a:p>
          <a:p>
            <a:pPr marL="0" indent="0">
              <a:buFont typeface="Wingdings" pitchFamily="2" charset="2"/>
              <a:buNone/>
              <a:defRPr/>
            </a:pPr>
            <a:r>
              <a:rPr lang="en-US" sz="1500" dirty="0" smtClean="0"/>
              <a:t>#4 	#1 OR #2 OR #3</a:t>
            </a:r>
          </a:p>
          <a:p>
            <a:pPr marL="0" indent="0">
              <a:buFont typeface="Wingdings" pitchFamily="2" charset="2"/>
              <a:buNone/>
              <a:defRPr/>
            </a:pPr>
            <a:r>
              <a:rPr lang="en-US" sz="1500" dirty="0" smtClean="0"/>
              <a:t>#5 	neoplasms [</a:t>
            </a:r>
            <a:r>
              <a:rPr lang="en-US" sz="1500" dirty="0" err="1" smtClean="0"/>
              <a:t>mh</a:t>
            </a:r>
            <a:r>
              <a:rPr lang="en-US" sz="1500" dirty="0" smtClean="0"/>
              <a:t>]</a:t>
            </a:r>
          </a:p>
          <a:p>
            <a:pPr marL="0" indent="0">
              <a:buFont typeface="Wingdings" pitchFamily="2" charset="2"/>
              <a:buNone/>
              <a:defRPr/>
            </a:pPr>
            <a:r>
              <a:rPr lang="en-US" sz="1500" dirty="0" smtClean="0"/>
              <a:t>#6 	</a:t>
            </a:r>
            <a:r>
              <a:rPr lang="en-US" sz="1500" dirty="0" err="1" smtClean="0"/>
              <a:t>neoplas</a:t>
            </a:r>
            <a:r>
              <a:rPr lang="en-US" sz="1500" dirty="0" smtClean="0"/>
              <a:t>* [</a:t>
            </a:r>
            <a:r>
              <a:rPr lang="en-US" sz="1500" dirty="0" err="1" smtClean="0"/>
              <a:t>tiab</a:t>
            </a:r>
            <a:r>
              <a:rPr lang="en-US" sz="1500" dirty="0" smtClean="0"/>
              <a:t>]</a:t>
            </a:r>
          </a:p>
          <a:p>
            <a:pPr marL="0" indent="0">
              <a:buFont typeface="Wingdings" pitchFamily="2" charset="2"/>
              <a:buNone/>
              <a:defRPr/>
            </a:pPr>
            <a:r>
              <a:rPr lang="en-US" sz="1500" dirty="0" smtClean="0"/>
              <a:t>#7 	cancer* [</a:t>
            </a:r>
            <a:r>
              <a:rPr lang="en-US" sz="1500" dirty="0" err="1" smtClean="0"/>
              <a:t>tiab</a:t>
            </a:r>
            <a:r>
              <a:rPr lang="en-US" sz="1500" dirty="0" smtClean="0"/>
              <a:t>]</a:t>
            </a:r>
          </a:p>
          <a:p>
            <a:pPr marL="0" indent="0">
              <a:buFont typeface="Wingdings" pitchFamily="2" charset="2"/>
              <a:buNone/>
              <a:defRPr/>
            </a:pPr>
            <a:r>
              <a:rPr lang="en-US" sz="1500" dirty="0" smtClean="0"/>
              <a:t>#8 	tumor* [</a:t>
            </a:r>
            <a:r>
              <a:rPr lang="en-US" sz="1500" dirty="0" err="1" smtClean="0"/>
              <a:t>tiab</a:t>
            </a:r>
            <a:r>
              <a:rPr lang="en-US" sz="1500" dirty="0" smtClean="0"/>
              <a:t>]</a:t>
            </a:r>
          </a:p>
          <a:p>
            <a:pPr marL="0" indent="0">
              <a:buFont typeface="Wingdings" pitchFamily="2" charset="2"/>
              <a:buNone/>
              <a:defRPr/>
            </a:pPr>
            <a:r>
              <a:rPr lang="en-US" sz="1500" dirty="0" smtClean="0"/>
              <a:t>#9 	#5 OR #6 OR #7 OR #8</a:t>
            </a:r>
          </a:p>
          <a:p>
            <a:pPr marL="0" indent="0">
              <a:buFont typeface="Wingdings" pitchFamily="2" charset="2"/>
              <a:buNone/>
              <a:defRPr/>
            </a:pPr>
            <a:r>
              <a:rPr lang="en-US" sz="1500" dirty="0" smtClean="0"/>
              <a:t>#10 	#4 AND #9</a:t>
            </a:r>
          </a:p>
          <a:p>
            <a:pPr marL="0" indent="0">
              <a:buFont typeface="Wingdings" pitchFamily="2" charset="2"/>
              <a:buNone/>
              <a:defRPr/>
            </a:pPr>
            <a:r>
              <a:rPr lang="en-US" sz="1500" dirty="0" smtClean="0"/>
              <a:t>#11 	animals[</a:t>
            </a:r>
            <a:r>
              <a:rPr lang="en-US" sz="1500" dirty="0" err="1" smtClean="0"/>
              <a:t>mh</a:t>
            </a:r>
            <a:r>
              <a:rPr lang="en-US" sz="1500" dirty="0" smtClean="0"/>
              <a:t>]</a:t>
            </a:r>
          </a:p>
          <a:p>
            <a:pPr marL="0" indent="0">
              <a:buFont typeface="Wingdings" pitchFamily="2" charset="2"/>
              <a:buNone/>
              <a:defRPr/>
            </a:pPr>
            <a:r>
              <a:rPr lang="en-US" sz="1500" dirty="0" smtClean="0"/>
              <a:t>#12 	humans[</a:t>
            </a:r>
            <a:r>
              <a:rPr lang="en-US" sz="1500" dirty="0" err="1" smtClean="0"/>
              <a:t>mh</a:t>
            </a:r>
            <a:r>
              <a:rPr lang="en-US" sz="1500" dirty="0" smtClean="0"/>
              <a:t>]</a:t>
            </a:r>
          </a:p>
          <a:p>
            <a:pPr marL="0" indent="0">
              <a:buFont typeface="Wingdings" pitchFamily="2" charset="2"/>
              <a:buNone/>
              <a:defRPr/>
            </a:pPr>
            <a:r>
              <a:rPr lang="en-US" sz="1500" dirty="0" smtClean="0"/>
              <a:t>#13 	#11 NOT #12</a:t>
            </a:r>
          </a:p>
          <a:p>
            <a:pPr marL="0" indent="0">
              <a:buFont typeface="Wingdings" pitchFamily="2" charset="2"/>
              <a:buNone/>
              <a:defRPr/>
            </a:pPr>
            <a:r>
              <a:rPr lang="en-US" sz="1500" dirty="0" smtClean="0"/>
              <a:t>#14 	#11 NOT #13</a:t>
            </a:r>
          </a:p>
          <a:p>
            <a:pPr marL="0" indent="0">
              <a:buFont typeface="Wingdings" pitchFamily="2" charset="2"/>
              <a:buNone/>
              <a:defRPr/>
            </a:pPr>
            <a:r>
              <a:rPr lang="en-US" sz="1500" dirty="0" smtClean="0"/>
              <a:t>#15 	#10 NOT #14</a:t>
            </a:r>
          </a:p>
          <a:p>
            <a:pPr marL="0" indent="0">
              <a:buFont typeface="Wingdings" pitchFamily="2" charset="2"/>
              <a:buNone/>
              <a:defRPr/>
            </a:pPr>
            <a:r>
              <a:rPr lang="nl-NL" sz="1500" b="1" dirty="0" smtClean="0"/>
              <a:t>#16	</a:t>
            </a:r>
            <a:r>
              <a:rPr lang="nl-NL" sz="1500" b="1" dirty="0" err="1" smtClean="0"/>
              <a:t>Cauliflower</a:t>
            </a:r>
            <a:r>
              <a:rPr lang="nl-NL" sz="1500" b="1" dirty="0" smtClean="0"/>
              <a:t>*[</a:t>
            </a:r>
            <a:r>
              <a:rPr lang="nl-NL" sz="1500" b="1" dirty="0" err="1" smtClean="0"/>
              <a:t>tiab</a:t>
            </a:r>
            <a:r>
              <a:rPr lang="nl-NL" sz="1500" b="1" dirty="0" smtClean="0"/>
              <a:t>]</a:t>
            </a:r>
          </a:p>
          <a:p>
            <a:pPr marL="0" indent="0">
              <a:buFont typeface="Wingdings" pitchFamily="2" charset="2"/>
              <a:buNone/>
              <a:defRPr/>
            </a:pPr>
            <a:r>
              <a:rPr lang="nl-NL" sz="1500" b="1" dirty="0" smtClean="0"/>
              <a:t>#17 	</a:t>
            </a:r>
            <a:r>
              <a:rPr lang="en-US" sz="1500" b="1" dirty="0"/>
              <a:t>#1 OR #2 OR #</a:t>
            </a:r>
            <a:r>
              <a:rPr lang="en-US" sz="1500" b="1" dirty="0" smtClean="0"/>
              <a:t>3 OR #16</a:t>
            </a:r>
          </a:p>
          <a:p>
            <a:pPr marL="0" indent="0">
              <a:buFont typeface="Wingdings" pitchFamily="2" charset="2"/>
              <a:buNone/>
              <a:defRPr/>
            </a:pPr>
            <a:r>
              <a:rPr lang="nl-NL" sz="1500" b="1" dirty="0" smtClean="0"/>
              <a:t>#18 	#17 AND #9</a:t>
            </a:r>
          </a:p>
          <a:p>
            <a:pPr marL="0" indent="0">
              <a:buFont typeface="Wingdings" pitchFamily="2" charset="2"/>
              <a:buNone/>
              <a:defRPr/>
            </a:pPr>
            <a:r>
              <a:rPr lang="nl-NL" sz="1500" b="1" dirty="0" smtClean="0"/>
              <a:t>#19 	#18 NOT #14</a:t>
            </a:r>
          </a:p>
          <a:p>
            <a:pPr marL="0" indent="0">
              <a:buFont typeface="Wingdings" pitchFamily="2" charset="2"/>
              <a:buNone/>
              <a:defRPr/>
            </a:pPr>
            <a:r>
              <a:rPr lang="nl-NL" sz="1500" i="1" dirty="0" smtClean="0"/>
              <a:t>(#20	#19 NOT #15)</a:t>
            </a:r>
            <a:endParaRPr lang="en-US" sz="1500" i="1" dirty="0"/>
          </a:p>
          <a:p>
            <a:pPr marL="0" indent="0">
              <a:buFont typeface="Wingdings" pitchFamily="2" charset="2"/>
              <a:buNone/>
              <a:defRPr/>
            </a:pPr>
            <a:endParaRPr lang="en-US" sz="2400" dirty="0" smtClean="0"/>
          </a:p>
          <a:p>
            <a:pPr>
              <a:defRPr/>
            </a:pPr>
            <a:endParaRPr lang="nl-NL" sz="2400" dirty="0" smtClean="0"/>
          </a:p>
          <a:p>
            <a:pPr>
              <a:buFont typeface="Wingdings" pitchFamily="2" charset="2"/>
              <a:buNone/>
              <a:defRPr/>
            </a:pPr>
            <a:endParaRPr lang="nl-NL" sz="2400" dirty="0" smtClean="0"/>
          </a:p>
        </p:txBody>
      </p:sp>
      <p:sp>
        <p:nvSpPr>
          <p:cNvPr id="58372" name="Tijdelijke aanduiding voor dianummer 3"/>
          <p:cNvSpPr txBox="1">
            <a:spLocks/>
          </p:cNvSpPr>
          <p:nvPr/>
        </p:nvSpPr>
        <p:spPr bwMode="auto">
          <a:xfrm>
            <a:off x="8305800" y="64008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1pPr>
            <a:lvl2pPr marL="742950" indent="-28575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2pPr>
            <a:lvl3pPr marL="11430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3pPr>
            <a:lvl4pPr marL="16002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4pPr>
            <a:lvl5pPr marL="2057400" indent="-228600" eaLnBrk="0" hangingPunct="0">
              <a:lnSpc>
                <a:spcPct val="120000"/>
              </a:lnSpc>
              <a:spcBef>
                <a:spcPct val="20000"/>
              </a:spcBef>
              <a:buClr>
                <a:srgbClr val="0C2074"/>
              </a:buClr>
              <a:buFont typeface="Wingdings" pitchFamily="2" charset="2"/>
              <a:buChar char="§"/>
              <a:defRPr sz="2000">
                <a:solidFill>
                  <a:schemeClr val="tx1"/>
                </a:solidFill>
                <a:latin typeface="Arial" charset="0"/>
              </a:defRPr>
            </a:lvl5pPr>
            <a:lvl6pPr marL="25146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6pPr>
            <a:lvl7pPr marL="29718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7pPr>
            <a:lvl8pPr marL="34290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8pPr>
            <a:lvl9pPr marL="3886200" indent="-22860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Arial" charset="0"/>
              </a:defRPr>
            </a:lvl9pPr>
          </a:lstStyle>
          <a:p>
            <a:pPr algn="r" eaLnBrk="1" hangingPunct="1">
              <a:lnSpc>
                <a:spcPct val="100000"/>
              </a:lnSpc>
              <a:spcBef>
                <a:spcPct val="0"/>
              </a:spcBef>
              <a:buClrTx/>
              <a:buFontTx/>
              <a:buNone/>
            </a:pPr>
            <a:fld id="{70D3E571-1761-4F6D-88FC-CE2B86CFFA5D}" type="slidenum">
              <a:rPr lang="en-US" altLang="en-US" sz="1400" i="0"/>
              <a:pPr algn="r" eaLnBrk="1" hangingPunct="1">
                <a:lnSpc>
                  <a:spcPct val="100000"/>
                </a:lnSpc>
                <a:spcBef>
                  <a:spcPct val="0"/>
                </a:spcBef>
                <a:buClrTx/>
                <a:buFontTx/>
                <a:buNone/>
              </a:pPr>
              <a:t>67</a:t>
            </a:fld>
            <a:endParaRPr lang="en-US" altLang="en-US" sz="1400" i="0"/>
          </a:p>
        </p:txBody>
      </p:sp>
      <p:sp>
        <p:nvSpPr>
          <p:cNvPr id="5" name="Rectangle 3"/>
          <p:cNvSpPr txBox="1">
            <a:spLocks noChangeArrowheads="1"/>
          </p:cNvSpPr>
          <p:nvPr/>
        </p:nvSpPr>
        <p:spPr bwMode="auto">
          <a:xfrm>
            <a:off x="4219575" y="836613"/>
            <a:ext cx="3881438" cy="5761037"/>
          </a:xfrm>
          <a:prstGeom prst="rect">
            <a:avLst/>
          </a:prstGeom>
          <a:noFill/>
          <a:ln>
            <a:noFill/>
          </a:ln>
          <a:extLst/>
        </p:spPr>
        <p:txBody>
          <a:bodyPr/>
          <a:lstStyle>
            <a:lvl1pPr marL="282575" indent="-282575" algn="l" rtl="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mn-lt"/>
                <a:ea typeface="+mn-ea"/>
                <a:cs typeface="+mn-cs"/>
              </a:defRPr>
            </a:lvl1pPr>
            <a:lvl2pPr marL="765175" indent="-190500" algn="l" rtl="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mn-lt"/>
              </a:defRPr>
            </a:lvl2pPr>
            <a:lvl3pPr marL="1139825" indent="-184150" algn="l" rtl="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mn-lt"/>
              </a:defRPr>
            </a:lvl3pPr>
            <a:lvl4pPr marL="1519238" indent="-184150" algn="l" rtl="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mn-lt"/>
              </a:defRPr>
            </a:lvl4pPr>
            <a:lvl5pPr marL="1909763" indent="-195263" algn="l" rtl="0" eaLnBrk="0" fontAlgn="base" hangingPunct="0">
              <a:lnSpc>
                <a:spcPct val="120000"/>
              </a:lnSpc>
              <a:spcBef>
                <a:spcPct val="20000"/>
              </a:spcBef>
              <a:spcAft>
                <a:spcPct val="0"/>
              </a:spcAft>
              <a:buClr>
                <a:srgbClr val="0C2074"/>
              </a:buClr>
              <a:buFont typeface="Wingdings" pitchFamily="2" charset="2"/>
              <a:buChar char="§"/>
              <a:defRPr sz="2000">
                <a:solidFill>
                  <a:schemeClr val="tx1"/>
                </a:solidFill>
                <a:latin typeface="+mn-lt"/>
              </a:defRPr>
            </a:lvl5pPr>
            <a:lvl6pPr marL="2366963" indent="-195263" algn="l" rtl="0" fontAlgn="base">
              <a:lnSpc>
                <a:spcPct val="120000"/>
              </a:lnSpc>
              <a:spcBef>
                <a:spcPct val="20000"/>
              </a:spcBef>
              <a:spcAft>
                <a:spcPct val="0"/>
              </a:spcAft>
              <a:buClr>
                <a:srgbClr val="0C2074"/>
              </a:buClr>
              <a:buFont typeface="Wingdings" pitchFamily="2" charset="2"/>
              <a:buChar char="§"/>
              <a:defRPr sz="2000">
                <a:solidFill>
                  <a:schemeClr val="tx1"/>
                </a:solidFill>
                <a:latin typeface="+mn-lt"/>
              </a:defRPr>
            </a:lvl6pPr>
            <a:lvl7pPr marL="2824163" indent="-195263" algn="l" rtl="0" fontAlgn="base">
              <a:lnSpc>
                <a:spcPct val="120000"/>
              </a:lnSpc>
              <a:spcBef>
                <a:spcPct val="20000"/>
              </a:spcBef>
              <a:spcAft>
                <a:spcPct val="0"/>
              </a:spcAft>
              <a:buClr>
                <a:srgbClr val="0C2074"/>
              </a:buClr>
              <a:buFont typeface="Wingdings" pitchFamily="2" charset="2"/>
              <a:buChar char="§"/>
              <a:defRPr sz="2000">
                <a:solidFill>
                  <a:schemeClr val="tx1"/>
                </a:solidFill>
                <a:latin typeface="+mn-lt"/>
              </a:defRPr>
            </a:lvl7pPr>
            <a:lvl8pPr marL="3281363" indent="-195263" algn="l" rtl="0" fontAlgn="base">
              <a:lnSpc>
                <a:spcPct val="120000"/>
              </a:lnSpc>
              <a:spcBef>
                <a:spcPct val="20000"/>
              </a:spcBef>
              <a:spcAft>
                <a:spcPct val="0"/>
              </a:spcAft>
              <a:buClr>
                <a:srgbClr val="0C2074"/>
              </a:buClr>
              <a:buFont typeface="Wingdings" pitchFamily="2" charset="2"/>
              <a:buChar char="§"/>
              <a:defRPr sz="2000">
                <a:solidFill>
                  <a:schemeClr val="tx1"/>
                </a:solidFill>
                <a:latin typeface="+mn-lt"/>
              </a:defRPr>
            </a:lvl8pPr>
            <a:lvl9pPr marL="3738563" indent="-195263" algn="l" rtl="0" fontAlgn="base">
              <a:lnSpc>
                <a:spcPct val="120000"/>
              </a:lnSpc>
              <a:spcBef>
                <a:spcPct val="20000"/>
              </a:spcBef>
              <a:spcAft>
                <a:spcPct val="0"/>
              </a:spcAft>
              <a:buClr>
                <a:srgbClr val="0C2074"/>
              </a:buClr>
              <a:buFont typeface="Wingdings" pitchFamily="2" charset="2"/>
              <a:buChar char="§"/>
              <a:defRPr sz="2000">
                <a:solidFill>
                  <a:schemeClr val="tx1"/>
                </a:solidFill>
                <a:latin typeface="+mn-lt"/>
              </a:defRPr>
            </a:lvl9pPr>
          </a:lstStyle>
          <a:p>
            <a:pPr marL="0" indent="0">
              <a:buFont typeface="Wingdings" pitchFamily="2" charset="2"/>
              <a:buNone/>
              <a:defRPr/>
            </a:pPr>
            <a:r>
              <a:rPr lang="en-US" sz="3000" b="1" kern="0" dirty="0" smtClean="0">
                <a:solidFill>
                  <a:srgbClr val="FF0000"/>
                </a:solidFill>
              </a:rPr>
              <a:t>Well </a:t>
            </a:r>
            <a:r>
              <a:rPr lang="en-US" sz="3000" b="1" i="0" kern="0" dirty="0" smtClean="0">
                <a:solidFill>
                  <a:srgbClr val="FF0000"/>
                </a:solidFill>
              </a:rPr>
              <a:t>structured!</a:t>
            </a:r>
          </a:p>
          <a:p>
            <a:pPr marL="0" indent="0">
              <a:buFont typeface="Wingdings" pitchFamily="2" charset="2"/>
              <a:buNone/>
              <a:defRPr/>
            </a:pPr>
            <a:endParaRPr lang="en-US" sz="3000" i="0" kern="0" dirty="0"/>
          </a:p>
          <a:p>
            <a:pPr marL="0" indent="0">
              <a:buFont typeface="Wingdings" pitchFamily="2" charset="2"/>
              <a:buNone/>
              <a:defRPr/>
            </a:pPr>
            <a:r>
              <a:rPr lang="en-US" i="0" kern="0" dirty="0" smtClean="0"/>
              <a:t>(brassica [</a:t>
            </a:r>
            <a:r>
              <a:rPr lang="en-US" i="0" kern="0" dirty="0" err="1" smtClean="0"/>
              <a:t>mh</a:t>
            </a:r>
            <a:r>
              <a:rPr lang="en-US" i="0" kern="0" dirty="0" smtClean="0"/>
              <a:t>] OR brassica* [</a:t>
            </a:r>
            <a:r>
              <a:rPr lang="en-US" i="0" kern="0" dirty="0" err="1" smtClean="0"/>
              <a:t>tiab</a:t>
            </a:r>
            <a:r>
              <a:rPr lang="en-US" i="0" kern="0" dirty="0" smtClean="0"/>
              <a:t>] OR broccoli [</a:t>
            </a:r>
            <a:r>
              <a:rPr lang="en-US" i="0" kern="0" dirty="0" err="1" smtClean="0"/>
              <a:t>tiab</a:t>
            </a:r>
            <a:r>
              <a:rPr lang="en-US" i="0" kern="0" dirty="0" smtClean="0"/>
              <a:t>] </a:t>
            </a:r>
            <a:r>
              <a:rPr lang="en-US" b="1" i="0" kern="0" dirty="0" smtClean="0"/>
              <a:t> OR cauliflower*[</a:t>
            </a:r>
            <a:r>
              <a:rPr lang="en-US" b="1" i="0" kern="0" dirty="0" err="1" smtClean="0"/>
              <a:t>tiab</a:t>
            </a:r>
            <a:r>
              <a:rPr lang="en-US" b="1" i="0" kern="0" dirty="0" smtClean="0"/>
              <a:t>]</a:t>
            </a:r>
            <a:r>
              <a:rPr lang="en-US" i="0" kern="0" dirty="0" smtClean="0"/>
              <a:t>) AND </a:t>
            </a:r>
          </a:p>
          <a:p>
            <a:pPr marL="0" indent="0">
              <a:buFont typeface="Wingdings" pitchFamily="2" charset="2"/>
              <a:buNone/>
              <a:defRPr/>
            </a:pPr>
            <a:r>
              <a:rPr lang="en-US" i="0" kern="0" dirty="0" smtClean="0"/>
              <a:t>(neoplasms [</a:t>
            </a:r>
            <a:r>
              <a:rPr lang="en-US" i="0" kern="0" dirty="0" err="1" smtClean="0"/>
              <a:t>mh</a:t>
            </a:r>
            <a:r>
              <a:rPr lang="en-US" i="0" kern="0" dirty="0" smtClean="0"/>
              <a:t>] OR </a:t>
            </a:r>
            <a:r>
              <a:rPr lang="en-US" i="0" kern="0" dirty="0" err="1" smtClean="0"/>
              <a:t>neoplas</a:t>
            </a:r>
            <a:r>
              <a:rPr lang="en-US" i="0" kern="0" dirty="0" smtClean="0"/>
              <a:t>* [</a:t>
            </a:r>
            <a:r>
              <a:rPr lang="en-US" i="0" kern="0" dirty="0" err="1" smtClean="0"/>
              <a:t>tiab</a:t>
            </a:r>
            <a:r>
              <a:rPr lang="en-US" i="0" kern="0" dirty="0" smtClean="0"/>
              <a:t>] OR cancer* [</a:t>
            </a:r>
            <a:r>
              <a:rPr lang="en-US" i="0" kern="0" dirty="0" err="1" smtClean="0"/>
              <a:t>tiab</a:t>
            </a:r>
            <a:r>
              <a:rPr lang="en-US" i="0" kern="0" dirty="0" smtClean="0"/>
              <a:t>] OR tumor* [</a:t>
            </a:r>
            <a:r>
              <a:rPr lang="en-US" i="0" kern="0" dirty="0" err="1" smtClean="0"/>
              <a:t>tiab</a:t>
            </a:r>
            <a:r>
              <a:rPr lang="en-US" i="0" kern="0" dirty="0" smtClean="0"/>
              <a:t>]) NOT</a:t>
            </a:r>
            <a:r>
              <a:rPr lang="en-US" b="1" i="0" kern="0" dirty="0" smtClean="0"/>
              <a:t> </a:t>
            </a:r>
            <a:r>
              <a:rPr lang="en-US" i="0" kern="0" dirty="0" smtClean="0"/>
              <a:t>(animals[</a:t>
            </a:r>
            <a:r>
              <a:rPr lang="en-US" i="0" kern="0" dirty="0" err="1" smtClean="0"/>
              <a:t>mh</a:t>
            </a:r>
            <a:r>
              <a:rPr lang="en-US" i="0" kern="0" dirty="0" smtClean="0"/>
              <a:t>] NOT humans [</a:t>
            </a:r>
            <a:r>
              <a:rPr lang="en-US" i="0" kern="0" dirty="0" err="1" smtClean="0"/>
              <a:t>mh</a:t>
            </a:r>
            <a:r>
              <a:rPr lang="en-US" i="0" kern="0" dirty="0" smtClean="0"/>
              <a:t>])</a:t>
            </a:r>
          </a:p>
          <a:p>
            <a:pPr marL="0" indent="0">
              <a:buFont typeface="Wingdings" pitchFamily="2" charset="2"/>
              <a:buNone/>
              <a:defRPr/>
            </a:pPr>
            <a:endParaRPr lang="en-US" i="0" kern="0" dirty="0"/>
          </a:p>
          <a:p>
            <a:pPr marL="0" indent="0">
              <a:buFont typeface="Wingdings" pitchFamily="2" charset="2"/>
              <a:buNone/>
              <a:defRPr/>
            </a:pPr>
            <a:endParaRPr lang="en-US" i="0" kern="0" dirty="0"/>
          </a:p>
          <a:p>
            <a:pPr marL="0" indent="0">
              <a:lnSpc>
                <a:spcPct val="100000"/>
              </a:lnSpc>
              <a:spcAft>
                <a:spcPts val="2000"/>
              </a:spcAft>
              <a:buFont typeface="Wingdings" pitchFamily="2" charset="2"/>
              <a:buNone/>
              <a:defRPr/>
            </a:pPr>
            <a:endParaRPr lang="en-US" i="0" kern="0" dirty="0" smtClean="0"/>
          </a:p>
          <a:p>
            <a:pPr>
              <a:defRPr/>
            </a:pPr>
            <a:endParaRPr lang="en-US" sz="2400" i="0" kern="0" dirty="0" smtClean="0"/>
          </a:p>
          <a:p>
            <a:pPr>
              <a:defRPr/>
            </a:pPr>
            <a:endParaRPr lang="nl-NL" sz="2400" i="0" kern="0" dirty="0" smtClean="0"/>
          </a:p>
          <a:p>
            <a:pPr>
              <a:buFont typeface="Wingdings" pitchFamily="2" charset="2"/>
              <a:buNone/>
              <a:defRPr/>
            </a:pPr>
            <a:endParaRPr lang="nl-NL" sz="2400" i="0" kern="0" dirty="0" smtClean="0"/>
          </a:p>
        </p:txBody>
      </p:sp>
      <p:cxnSp>
        <p:nvCxnSpPr>
          <p:cNvPr id="13" name="Straight Connector 12"/>
          <p:cNvCxnSpPr>
            <a:cxnSpLocks noChangeShapeType="1"/>
          </p:cNvCxnSpPr>
          <p:nvPr/>
        </p:nvCxnSpPr>
        <p:spPr bwMode="auto">
          <a:xfrm>
            <a:off x="468313" y="1628775"/>
            <a:ext cx="2519362" cy="4679950"/>
          </a:xfrm>
          <a:prstGeom prst="line">
            <a:avLst/>
          </a:prstGeom>
          <a:noFill/>
          <a:ln w="127000" algn="ctr">
            <a:solidFill>
              <a:srgbClr val="FF0000"/>
            </a:solidFill>
            <a:round/>
            <a:headEnd/>
            <a:tailEnd/>
          </a:ln>
          <a:extLst>
            <a:ext uri="{909E8E84-426E-40DD-AFC4-6F175D3DCCD1}">
              <a14:hiddenFill xmlns:a14="http://schemas.microsoft.com/office/drawing/2010/main">
                <a:noFill/>
              </a14:hiddenFill>
            </a:ext>
          </a:extLst>
        </p:spPr>
      </p:cxnSp>
      <p:cxnSp>
        <p:nvCxnSpPr>
          <p:cNvPr id="19" name="Straight Connector 18"/>
          <p:cNvCxnSpPr>
            <a:cxnSpLocks noChangeShapeType="1"/>
          </p:cNvCxnSpPr>
          <p:nvPr/>
        </p:nvCxnSpPr>
        <p:spPr bwMode="auto">
          <a:xfrm flipH="1">
            <a:off x="395288" y="1628775"/>
            <a:ext cx="2808287" cy="4679950"/>
          </a:xfrm>
          <a:prstGeom prst="line">
            <a:avLst/>
          </a:prstGeom>
          <a:noFill/>
          <a:ln w="127000" algn="ctr">
            <a:solidFill>
              <a:srgbClr val="FF0000"/>
            </a:solidFill>
            <a:round/>
            <a:headEnd/>
            <a:tailEn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37600141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Success</a:t>
            </a:r>
            <a:r>
              <a:rPr lang="nl-NL" dirty="0" smtClean="0"/>
              <a:t> factors / Time </a:t>
            </a:r>
            <a:r>
              <a:rPr lang="nl-NL" dirty="0" err="1" smtClean="0"/>
              <a:t>savers</a:t>
            </a:r>
            <a:endParaRPr lang="nl-NL" dirty="0"/>
          </a:p>
        </p:txBody>
      </p:sp>
      <p:sp>
        <p:nvSpPr>
          <p:cNvPr id="3" name="Tijdelijke aanduiding voor inhoud 2"/>
          <p:cNvSpPr>
            <a:spLocks noGrp="1"/>
          </p:cNvSpPr>
          <p:nvPr>
            <p:ph idx="1"/>
          </p:nvPr>
        </p:nvSpPr>
        <p:spPr>
          <a:xfrm>
            <a:off x="0" y="1600200"/>
            <a:ext cx="9036496" cy="5069160"/>
          </a:xfrm>
        </p:spPr>
        <p:txBody>
          <a:bodyPr>
            <a:normAutofit lnSpcReduction="10000"/>
          </a:bodyPr>
          <a:lstStyle/>
          <a:p>
            <a:r>
              <a:rPr lang="nl-NL" dirty="0"/>
              <a:t>Single-line search </a:t>
            </a:r>
            <a:r>
              <a:rPr lang="nl-NL" dirty="0" err="1" smtClean="0"/>
              <a:t>strategies</a:t>
            </a:r>
            <a:r>
              <a:rPr lang="nl-NL" dirty="0" smtClean="0"/>
              <a:t> in Word</a:t>
            </a:r>
            <a:endParaRPr lang="nl-NL" dirty="0"/>
          </a:p>
          <a:p>
            <a:r>
              <a:rPr lang="nl-NL" dirty="0"/>
              <a:t>Direct feedback </a:t>
            </a:r>
            <a:r>
              <a:rPr lang="nl-NL" dirty="0" smtClean="0"/>
              <a:t>of researcher </a:t>
            </a:r>
            <a:endParaRPr lang="nl-NL" dirty="0"/>
          </a:p>
          <a:p>
            <a:r>
              <a:rPr lang="nl-NL" dirty="0" err="1" smtClean="0"/>
              <a:t>Optimization</a:t>
            </a:r>
            <a:r>
              <a:rPr lang="nl-NL" dirty="0" smtClean="0"/>
              <a:t> </a:t>
            </a:r>
            <a:r>
              <a:rPr lang="nl-NL" dirty="0" err="1"/>
              <a:t>techniques</a:t>
            </a:r>
            <a:r>
              <a:rPr lang="nl-NL" dirty="0"/>
              <a:t> </a:t>
            </a:r>
          </a:p>
          <a:p>
            <a:r>
              <a:rPr lang="nl-NL" dirty="0" err="1"/>
              <a:t>Macros</a:t>
            </a:r>
            <a:r>
              <a:rPr lang="nl-NL" dirty="0"/>
              <a:t> </a:t>
            </a:r>
            <a:r>
              <a:rPr lang="nl-NL" dirty="0" err="1"/>
              <a:t>for</a:t>
            </a:r>
            <a:r>
              <a:rPr lang="nl-NL" dirty="0"/>
              <a:t> syntax </a:t>
            </a:r>
            <a:r>
              <a:rPr lang="nl-NL" dirty="0" err="1"/>
              <a:t>translation</a:t>
            </a:r>
            <a:r>
              <a:rPr lang="nl-NL" dirty="0"/>
              <a:t> </a:t>
            </a:r>
            <a:endParaRPr lang="nl-NL" dirty="0">
              <a:solidFill>
                <a:srgbClr val="FF0000"/>
              </a:solidFill>
            </a:endParaRPr>
          </a:p>
          <a:p>
            <a:r>
              <a:rPr lang="nl-NL" dirty="0" smtClean="0"/>
              <a:t>Database order and interface </a:t>
            </a:r>
            <a:r>
              <a:rPr lang="nl-NL" dirty="0" err="1" smtClean="0"/>
              <a:t>choice</a:t>
            </a:r>
            <a:r>
              <a:rPr lang="nl-NL" dirty="0" smtClean="0"/>
              <a:t> </a:t>
            </a:r>
          </a:p>
          <a:p>
            <a:r>
              <a:rPr lang="nl-NL" dirty="0" err="1" smtClean="0"/>
              <a:t>Experience</a:t>
            </a:r>
            <a:r>
              <a:rPr lang="nl-NL" dirty="0" smtClean="0"/>
              <a:t> </a:t>
            </a:r>
            <a:r>
              <a:rPr lang="nl-NL" dirty="0"/>
              <a:t>(</a:t>
            </a:r>
            <a:r>
              <a:rPr lang="nl-NL" dirty="0" err="1"/>
              <a:t>be</a:t>
            </a:r>
            <a:r>
              <a:rPr lang="nl-NL" dirty="0"/>
              <a:t> </a:t>
            </a:r>
            <a:r>
              <a:rPr lang="nl-NL" dirty="0" err="1" smtClean="0"/>
              <a:t>pro-active</a:t>
            </a:r>
            <a:r>
              <a:rPr lang="nl-NL" dirty="0" smtClean="0"/>
              <a:t>) </a:t>
            </a:r>
          </a:p>
          <a:p>
            <a:r>
              <a:rPr lang="nl-NL" dirty="0"/>
              <a:t>Second computer </a:t>
            </a:r>
            <a:r>
              <a:rPr lang="nl-NL" dirty="0" smtClean="0"/>
              <a:t>screen</a:t>
            </a:r>
            <a:endParaRPr lang="nl-NL" dirty="0"/>
          </a:p>
          <a:p>
            <a:r>
              <a:rPr lang="nl-NL" dirty="0" smtClean="0"/>
              <a:t>Computer </a:t>
            </a:r>
            <a:r>
              <a:rPr lang="nl-NL" dirty="0" err="1" smtClean="0"/>
              <a:t>literacy</a:t>
            </a:r>
            <a:r>
              <a:rPr lang="nl-NL" dirty="0" smtClean="0"/>
              <a:t> </a:t>
            </a:r>
          </a:p>
          <a:p>
            <a:pPr marL="457200" lvl="1" indent="0">
              <a:buNone/>
            </a:pPr>
            <a:r>
              <a:rPr lang="nl-NL" dirty="0" smtClean="0"/>
              <a:t>	keyboard short cuts (supplement 3)</a:t>
            </a:r>
            <a:endParaRPr lang="nl-NL" dirty="0"/>
          </a:p>
        </p:txBody>
      </p:sp>
      <p:sp>
        <p:nvSpPr>
          <p:cNvPr id="4" name="Footer Placeholder 3"/>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295492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Your</a:t>
            </a:r>
            <a:r>
              <a:rPr lang="nl-NL" dirty="0" smtClean="0"/>
              <a:t> </a:t>
            </a:r>
            <a:r>
              <a:rPr lang="nl-NL" dirty="0" err="1" smtClean="0"/>
              <a:t>experience</a:t>
            </a:r>
            <a:endParaRPr lang="nl-NL" dirty="0"/>
          </a:p>
        </p:txBody>
      </p:sp>
      <p:sp>
        <p:nvSpPr>
          <p:cNvPr id="3" name="Content Placeholder 2"/>
          <p:cNvSpPr>
            <a:spLocks noGrp="1"/>
          </p:cNvSpPr>
          <p:nvPr>
            <p:ph idx="1"/>
          </p:nvPr>
        </p:nvSpPr>
        <p:spPr/>
        <p:txBody>
          <a:bodyPr>
            <a:normAutofit lnSpcReduction="10000"/>
          </a:bodyPr>
          <a:lstStyle/>
          <a:p>
            <a:pPr marL="0" indent="0">
              <a:buNone/>
            </a:pPr>
            <a:r>
              <a:rPr lang="nl-NL" dirty="0" smtClean="0"/>
              <a:t>How long does </a:t>
            </a:r>
            <a:r>
              <a:rPr lang="nl-NL" dirty="0" err="1" smtClean="0"/>
              <a:t>it</a:t>
            </a:r>
            <a:r>
              <a:rPr lang="nl-NL" dirty="0" smtClean="0"/>
              <a:t> take </a:t>
            </a:r>
            <a:r>
              <a:rPr lang="nl-NL" dirty="0" err="1" smtClean="0"/>
              <a:t>to</a:t>
            </a:r>
            <a:r>
              <a:rPr lang="nl-NL" dirty="0" smtClean="0"/>
              <a:t> </a:t>
            </a:r>
            <a:r>
              <a:rPr lang="nl-NL" dirty="0" err="1" smtClean="0"/>
              <a:t>create</a:t>
            </a:r>
            <a:r>
              <a:rPr lang="nl-NL" dirty="0" smtClean="0"/>
              <a:t> </a:t>
            </a:r>
            <a:r>
              <a:rPr lang="nl-NL" dirty="0" err="1" smtClean="0"/>
              <a:t>an</a:t>
            </a:r>
            <a:r>
              <a:rPr lang="nl-NL" dirty="0" smtClean="0"/>
              <a:t> SR search?</a:t>
            </a:r>
          </a:p>
          <a:p>
            <a:pPr marL="0" indent="0">
              <a:buNone/>
            </a:pPr>
            <a:endParaRPr lang="nl-NL" dirty="0"/>
          </a:p>
          <a:p>
            <a:pPr marL="0" indent="0">
              <a:buNone/>
            </a:pPr>
            <a:r>
              <a:rPr lang="nl-NL" dirty="0" smtClean="0"/>
              <a:t>How </a:t>
            </a:r>
            <a:r>
              <a:rPr lang="nl-NL" dirty="0" err="1" smtClean="0"/>
              <a:t>many</a:t>
            </a:r>
            <a:r>
              <a:rPr lang="nl-NL" dirty="0" smtClean="0"/>
              <a:t> SR </a:t>
            </a:r>
            <a:r>
              <a:rPr lang="nl-NL" dirty="0" err="1" smtClean="0"/>
              <a:t>searches</a:t>
            </a:r>
            <a:r>
              <a:rPr lang="nl-NL" dirty="0" smtClean="0"/>
              <a:t> do </a:t>
            </a:r>
            <a:r>
              <a:rPr lang="nl-NL" dirty="0" err="1" smtClean="0"/>
              <a:t>you</a:t>
            </a:r>
            <a:r>
              <a:rPr lang="nl-NL" dirty="0" smtClean="0"/>
              <a:t> do per </a:t>
            </a:r>
            <a:r>
              <a:rPr lang="nl-NL" dirty="0" err="1" smtClean="0"/>
              <a:t>year</a:t>
            </a:r>
            <a:r>
              <a:rPr lang="nl-NL" dirty="0" smtClean="0"/>
              <a:t>?</a:t>
            </a:r>
          </a:p>
          <a:p>
            <a:pPr marL="0" indent="0">
              <a:buNone/>
            </a:pPr>
            <a:endParaRPr lang="nl-NL" dirty="0"/>
          </a:p>
          <a:p>
            <a:pPr marL="0" indent="0">
              <a:buNone/>
            </a:pPr>
            <a:r>
              <a:rPr lang="nl-NL" dirty="0" smtClean="0"/>
              <a:t>How </a:t>
            </a:r>
            <a:r>
              <a:rPr lang="nl-NL" dirty="0" err="1" smtClean="0"/>
              <a:t>many</a:t>
            </a:r>
            <a:r>
              <a:rPr lang="nl-NL" dirty="0" smtClean="0"/>
              <a:t> of </a:t>
            </a:r>
            <a:r>
              <a:rPr lang="nl-NL" dirty="0" err="1" smtClean="0"/>
              <a:t>your</a:t>
            </a:r>
            <a:r>
              <a:rPr lang="nl-NL" dirty="0" smtClean="0"/>
              <a:t> </a:t>
            </a:r>
            <a:r>
              <a:rPr lang="nl-NL" dirty="0" err="1" smtClean="0"/>
              <a:t>institute’s</a:t>
            </a:r>
            <a:r>
              <a:rPr lang="nl-NL" dirty="0" smtClean="0"/>
              <a:t> </a:t>
            </a:r>
            <a:r>
              <a:rPr lang="nl-NL" dirty="0" err="1" smtClean="0"/>
              <a:t>SRs</a:t>
            </a:r>
            <a:r>
              <a:rPr lang="nl-NL" dirty="0" smtClean="0"/>
              <a:t> has </a:t>
            </a:r>
            <a:r>
              <a:rPr lang="nl-NL" dirty="0" err="1" smtClean="0"/>
              <a:t>your</a:t>
            </a:r>
            <a:r>
              <a:rPr lang="nl-NL" dirty="0" smtClean="0"/>
              <a:t> </a:t>
            </a:r>
            <a:r>
              <a:rPr lang="nl-NL" dirty="0" err="1" smtClean="0"/>
              <a:t>library</a:t>
            </a:r>
            <a:r>
              <a:rPr lang="nl-NL" dirty="0" smtClean="0"/>
              <a:t> </a:t>
            </a:r>
            <a:r>
              <a:rPr lang="nl-NL" dirty="0" err="1" smtClean="0"/>
              <a:t>assisted</a:t>
            </a:r>
            <a:r>
              <a:rPr lang="nl-NL" dirty="0" smtClean="0"/>
              <a:t>?</a:t>
            </a:r>
          </a:p>
          <a:p>
            <a:pPr marL="0" indent="0">
              <a:buNone/>
            </a:pPr>
            <a:endParaRPr lang="nl-NL" dirty="0"/>
          </a:p>
          <a:p>
            <a:pPr marL="0" indent="0">
              <a:buNone/>
            </a:pPr>
            <a:r>
              <a:rPr lang="nl-NL" i="1" dirty="0" smtClean="0"/>
              <a:t>Menti.com </a:t>
            </a:r>
            <a:endParaRPr lang="nl-NL" i="1" dirty="0"/>
          </a:p>
        </p:txBody>
      </p:sp>
      <p:sp>
        <p:nvSpPr>
          <p:cNvPr id="4" name="Footer Placeholder 3"/>
          <p:cNvSpPr>
            <a:spLocks noGrp="1"/>
          </p:cNvSpPr>
          <p:nvPr>
            <p:ph type="ftr" sz="quarter" idx="11"/>
          </p:nvPr>
        </p:nvSpPr>
        <p:spPr/>
        <p:txBody>
          <a:bodyPr/>
          <a:lstStyle/>
          <a:p>
            <a:r>
              <a:rPr lang="en-US" smtClean="0"/>
              <a:t>www.menti.com (7884 0692)  www.wichor.nl/20211007</a:t>
            </a:r>
            <a:endParaRPr lang="en-US" dirty="0"/>
          </a:p>
        </p:txBody>
      </p:sp>
    </p:spTree>
    <p:extLst>
      <p:ext uri="{BB962C8B-B14F-4D97-AF65-F5344CB8AC3E}">
        <p14:creationId xmlns:p14="http://schemas.microsoft.com/office/powerpoint/2010/main" val="3652423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360000" cy="7330971"/>
          </a:xfrm>
          <a:prstGeom prst="rect">
            <a:avLst/>
          </a:prstGeom>
        </p:spPr>
      </p:pic>
      <p:sp>
        <p:nvSpPr>
          <p:cNvPr id="7" name="TextBox 6"/>
          <p:cNvSpPr txBox="1"/>
          <p:nvPr/>
        </p:nvSpPr>
        <p:spPr>
          <a:xfrm>
            <a:off x="2880000" y="4320000"/>
            <a:ext cx="6480000" cy="3323987"/>
          </a:xfrm>
          <a:prstGeom prst="rect">
            <a:avLst/>
          </a:prstGeom>
          <a:solidFill>
            <a:schemeClr val="bg1"/>
          </a:solidFill>
        </p:spPr>
        <p:txBody>
          <a:bodyPr wrap="square" rtlCol="0">
            <a:spAutoFit/>
          </a:bodyPr>
          <a:lstStyle/>
          <a:p>
            <a:r>
              <a:rPr lang="en-US" sz="3000" i="0" dirty="0"/>
              <a:t>hormones </a:t>
            </a:r>
            <a:r>
              <a:rPr lang="en-US" sz="3000" i="0" dirty="0" smtClean="0"/>
              <a:t>clinical vitamins dermatology</a:t>
            </a:r>
          </a:p>
          <a:p>
            <a:endParaRPr lang="en-US" sz="3000" i="0" dirty="0" smtClean="0"/>
          </a:p>
          <a:p>
            <a:endParaRPr lang="en-US" sz="3000" i="0" dirty="0" smtClean="0"/>
          </a:p>
          <a:p>
            <a:r>
              <a:rPr lang="en-US" sz="3000" i="0" dirty="0"/>
              <a:t>	</a:t>
            </a:r>
            <a:r>
              <a:rPr lang="en-US" sz="3000" i="0" dirty="0" smtClean="0"/>
              <a:t>			402 results</a:t>
            </a:r>
          </a:p>
          <a:p>
            <a:endParaRPr lang="en-US" sz="3000" i="0" dirty="0"/>
          </a:p>
          <a:p>
            <a:endParaRPr lang="nl-NL" sz="3000" i="0" dirty="0"/>
          </a:p>
        </p:txBody>
      </p:sp>
    </p:spTree>
    <p:extLst>
      <p:ext uri="{BB962C8B-B14F-4D97-AF65-F5344CB8AC3E}">
        <p14:creationId xmlns:p14="http://schemas.microsoft.com/office/powerpoint/2010/main" val="392947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3000" dirty="0" smtClean="0"/>
              <a:t>Time </a:t>
            </a:r>
            <a:r>
              <a:rPr lang="nl-NL" sz="3000" dirty="0" err="1" smtClean="0"/>
              <a:t>needed</a:t>
            </a:r>
            <a:r>
              <a:rPr lang="nl-NL" sz="3000" dirty="0" smtClean="0"/>
              <a:t> </a:t>
            </a:r>
            <a:r>
              <a:rPr lang="nl-NL" sz="3000" dirty="0" err="1" smtClean="0"/>
              <a:t>to</a:t>
            </a:r>
            <a:r>
              <a:rPr lang="nl-NL" sz="3000" dirty="0" smtClean="0"/>
              <a:t> </a:t>
            </a:r>
            <a:r>
              <a:rPr lang="nl-NL" sz="3000" dirty="0" err="1" smtClean="0"/>
              <a:t>create</a:t>
            </a:r>
            <a:r>
              <a:rPr lang="nl-NL" sz="3000" dirty="0" smtClean="0"/>
              <a:t> </a:t>
            </a:r>
            <a:r>
              <a:rPr lang="nl-NL" sz="3000" dirty="0" err="1" smtClean="0"/>
              <a:t>the</a:t>
            </a:r>
            <a:r>
              <a:rPr lang="nl-NL" sz="3000" dirty="0" smtClean="0"/>
              <a:t> </a:t>
            </a:r>
            <a:r>
              <a:rPr lang="nl-NL" sz="3000" dirty="0" err="1" smtClean="0"/>
              <a:t>searches</a:t>
            </a:r>
            <a:endParaRPr lang="nl-NL" sz="3000" dirty="0"/>
          </a:p>
        </p:txBody>
      </p:sp>
      <p:sp>
        <p:nvSpPr>
          <p:cNvPr id="3" name="Content Placeholder 2"/>
          <p:cNvSpPr>
            <a:spLocks noGrp="1"/>
          </p:cNvSpPr>
          <p:nvPr>
            <p:ph idx="1"/>
          </p:nvPr>
        </p:nvSpPr>
        <p:spPr/>
        <p:txBody>
          <a:bodyPr/>
          <a:lstStyle/>
          <a:p>
            <a:endParaRPr lang="nl-NL"/>
          </a:p>
        </p:txBody>
      </p:sp>
      <p:pic>
        <p:nvPicPr>
          <p:cNvPr id="4" name="Picture 3"/>
          <p:cNvPicPr>
            <a:picLocks noChangeAspect="1"/>
          </p:cNvPicPr>
          <p:nvPr/>
        </p:nvPicPr>
        <p:blipFill>
          <a:blip r:embed="rId2"/>
          <a:stretch>
            <a:fillRect/>
          </a:stretch>
        </p:blipFill>
        <p:spPr>
          <a:xfrm>
            <a:off x="971600" y="1268760"/>
            <a:ext cx="7488832" cy="5578928"/>
          </a:xfrm>
          <a:prstGeom prst="rect">
            <a:avLst/>
          </a:prstGeom>
        </p:spPr>
      </p:pic>
    </p:spTree>
    <p:extLst>
      <p:ext uri="{BB962C8B-B14F-4D97-AF65-F5344CB8AC3E}">
        <p14:creationId xmlns:p14="http://schemas.microsoft.com/office/powerpoint/2010/main" val="338834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426" y="439916"/>
            <a:ext cx="8376987" cy="994172"/>
          </a:xfrm>
        </p:spPr>
        <p:txBody>
          <a:bodyPr>
            <a:normAutofit fontScale="90000"/>
          </a:bodyPr>
          <a:lstStyle/>
          <a:p>
            <a:r>
              <a:rPr lang="nl-NL" dirty="0" err="1" smtClean="0"/>
              <a:t>Sensitivity</a:t>
            </a:r>
            <a:r>
              <a:rPr lang="nl-NL" dirty="0" smtClean="0"/>
              <a:t> of </a:t>
            </a:r>
            <a:r>
              <a:rPr lang="nl-NL" dirty="0" err="1" smtClean="0"/>
              <a:t>the</a:t>
            </a:r>
            <a:r>
              <a:rPr lang="nl-NL" dirty="0" smtClean="0"/>
              <a:t> </a:t>
            </a:r>
            <a:r>
              <a:rPr lang="nl-NL" dirty="0" err="1" smtClean="0"/>
              <a:t>searches</a:t>
            </a:r>
            <a:r>
              <a:rPr lang="nl-NL" dirty="0" smtClean="0"/>
              <a:t> (</a:t>
            </a:r>
            <a:r>
              <a:rPr lang="nl-NL" dirty="0" err="1" smtClean="0"/>
              <a:t>included</a:t>
            </a:r>
            <a:r>
              <a:rPr lang="nl-NL" dirty="0" smtClean="0"/>
              <a:t> </a:t>
            </a:r>
            <a:r>
              <a:rPr lang="nl-NL" dirty="0" err="1" smtClean="0"/>
              <a:t>references</a:t>
            </a:r>
            <a:r>
              <a:rPr lang="nl-NL" dirty="0" smtClean="0"/>
              <a:t>)</a:t>
            </a:r>
            <a:endParaRPr lang="nl-NL" dirty="0"/>
          </a:p>
        </p:txBody>
      </p:sp>
      <p:sp>
        <p:nvSpPr>
          <p:cNvPr id="3" name="Content Placeholder 2"/>
          <p:cNvSpPr>
            <a:spLocks noGrp="1"/>
          </p:cNvSpPr>
          <p:nvPr>
            <p:ph idx="1"/>
          </p:nvPr>
        </p:nvSpPr>
        <p:spPr/>
        <p:txBody>
          <a:bodyPr/>
          <a:lstStyle/>
          <a:p>
            <a:endParaRPr lang="nl-NL" dirty="0"/>
          </a:p>
        </p:txBody>
      </p:sp>
      <p:pic>
        <p:nvPicPr>
          <p:cNvPr id="4" name="Picture 3"/>
          <p:cNvPicPr>
            <a:picLocks noChangeAspect="1"/>
          </p:cNvPicPr>
          <p:nvPr/>
        </p:nvPicPr>
        <p:blipFill>
          <a:blip r:embed="rId2"/>
          <a:stretch>
            <a:fillRect/>
          </a:stretch>
        </p:blipFill>
        <p:spPr>
          <a:xfrm>
            <a:off x="755576" y="1484783"/>
            <a:ext cx="8117837" cy="4892387"/>
          </a:xfrm>
          <a:prstGeom prst="rect">
            <a:avLst/>
          </a:prstGeom>
        </p:spPr>
      </p:pic>
    </p:spTree>
    <p:extLst>
      <p:ext uri="{BB962C8B-B14F-4D97-AF65-F5344CB8AC3E}">
        <p14:creationId xmlns:p14="http://schemas.microsoft.com/office/powerpoint/2010/main" val="251336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The effect </a:t>
            </a:r>
            <a:r>
              <a:rPr lang="nl-NL" dirty="0" err="1" smtClean="0"/>
              <a:t>for</a:t>
            </a:r>
            <a:r>
              <a:rPr lang="nl-NL" dirty="0" smtClean="0"/>
              <a:t> </a:t>
            </a:r>
            <a:r>
              <a:rPr lang="nl-NL" dirty="0" err="1" smtClean="0"/>
              <a:t>our</a:t>
            </a:r>
            <a:r>
              <a:rPr lang="nl-NL" dirty="0" smtClean="0"/>
              <a:t> </a:t>
            </a:r>
            <a:r>
              <a:rPr lang="nl-NL" dirty="0" err="1" smtClean="0"/>
              <a:t>institute</a:t>
            </a:r>
            <a:endParaRPr lang="nl-NL" dirty="0"/>
          </a:p>
        </p:txBody>
      </p:sp>
      <p:sp>
        <p:nvSpPr>
          <p:cNvPr id="3" name="Content Placeholder 2"/>
          <p:cNvSpPr>
            <a:spLocks noGrp="1"/>
          </p:cNvSpPr>
          <p:nvPr>
            <p:ph idx="1"/>
          </p:nvPr>
        </p:nvSpPr>
        <p:spPr/>
        <p:txBody>
          <a:bodyPr/>
          <a:lstStyle/>
          <a:p>
            <a:endParaRPr lang="nl-NL"/>
          </a:p>
        </p:txBody>
      </p:sp>
      <p:pic>
        <p:nvPicPr>
          <p:cNvPr id="6" name="Picture 5"/>
          <p:cNvPicPr>
            <a:picLocks noChangeAspect="1"/>
          </p:cNvPicPr>
          <p:nvPr/>
        </p:nvPicPr>
        <p:blipFill>
          <a:blip r:embed="rId2"/>
          <a:stretch>
            <a:fillRect/>
          </a:stretch>
        </p:blipFill>
        <p:spPr>
          <a:xfrm>
            <a:off x="755576" y="1196751"/>
            <a:ext cx="7416824" cy="5412277"/>
          </a:xfrm>
          <a:prstGeom prst="rect">
            <a:avLst/>
          </a:prstGeom>
        </p:spPr>
      </p:pic>
    </p:spTree>
    <p:extLst>
      <p:ext uri="{BB962C8B-B14F-4D97-AF65-F5344CB8AC3E}">
        <p14:creationId xmlns:p14="http://schemas.microsoft.com/office/powerpoint/2010/main" val="234642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3" y="304800"/>
            <a:ext cx="8203827" cy="609600"/>
          </a:xfrm>
        </p:spPr>
        <p:txBody>
          <a:bodyPr>
            <a:normAutofit fontScale="90000"/>
          </a:bodyPr>
          <a:lstStyle/>
          <a:p>
            <a:r>
              <a:rPr lang="nl-NL" dirty="0" err="1" smtClean="0"/>
              <a:t>Guard</a:t>
            </a:r>
            <a:r>
              <a:rPr lang="nl-NL" dirty="0" smtClean="0"/>
              <a:t> </a:t>
            </a:r>
            <a:r>
              <a:rPr lang="nl-NL" dirty="0" err="1" smtClean="0"/>
              <a:t>your</a:t>
            </a:r>
            <a:r>
              <a:rPr lang="nl-NL" dirty="0" smtClean="0"/>
              <a:t> </a:t>
            </a:r>
            <a:r>
              <a:rPr lang="nl-NL" dirty="0" err="1" smtClean="0"/>
              <a:t>institute’s</a:t>
            </a:r>
            <a:r>
              <a:rPr lang="nl-NL" dirty="0" smtClean="0"/>
              <a:t> </a:t>
            </a:r>
            <a:r>
              <a:rPr lang="nl-NL" dirty="0" err="1" smtClean="0"/>
              <a:t>searches</a:t>
            </a:r>
            <a:endParaRPr lang="nl-NL" dirty="0"/>
          </a:p>
        </p:txBody>
      </p:sp>
      <p:sp>
        <p:nvSpPr>
          <p:cNvPr id="3" name="Content Placeholder 2"/>
          <p:cNvSpPr>
            <a:spLocks noGrp="1"/>
          </p:cNvSpPr>
          <p:nvPr>
            <p:ph idx="1"/>
          </p:nvPr>
        </p:nvSpPr>
        <p:spPr>
          <a:xfrm>
            <a:off x="628650" y="1196752"/>
            <a:ext cx="8515350" cy="4578407"/>
          </a:xfrm>
        </p:spPr>
        <p:txBody>
          <a:bodyPr>
            <a:normAutofit fontScale="70000" lnSpcReduction="20000"/>
          </a:bodyPr>
          <a:lstStyle/>
          <a:p>
            <a:pPr marL="0" indent="0">
              <a:buNone/>
            </a:pPr>
            <a:r>
              <a:rPr lang="nl-NL" dirty="0" err="1" smtClean="0"/>
              <a:t>Medical</a:t>
            </a:r>
            <a:r>
              <a:rPr lang="nl-NL" dirty="0" smtClean="0"/>
              <a:t> Library as </a:t>
            </a:r>
            <a:r>
              <a:rPr lang="nl-NL" dirty="0" err="1" smtClean="0"/>
              <a:t>guardians</a:t>
            </a:r>
            <a:r>
              <a:rPr lang="nl-NL" dirty="0" smtClean="0"/>
              <a:t> </a:t>
            </a:r>
            <a:r>
              <a:rPr lang="nl-NL" dirty="0" err="1" smtClean="0"/>
              <a:t>for</a:t>
            </a:r>
            <a:r>
              <a:rPr lang="nl-NL" dirty="0" smtClean="0"/>
              <a:t> </a:t>
            </a:r>
            <a:r>
              <a:rPr lang="nl-NL" dirty="0" err="1"/>
              <a:t>your</a:t>
            </a:r>
            <a:r>
              <a:rPr lang="nl-NL" dirty="0"/>
              <a:t> </a:t>
            </a:r>
            <a:r>
              <a:rPr lang="nl-NL" dirty="0" err="1" smtClean="0"/>
              <a:t>institute’s</a:t>
            </a:r>
            <a:r>
              <a:rPr lang="nl-NL" dirty="0" smtClean="0"/>
              <a:t> </a:t>
            </a:r>
            <a:r>
              <a:rPr lang="nl-NL" dirty="0" err="1" smtClean="0"/>
              <a:t>scientific</a:t>
            </a:r>
            <a:r>
              <a:rPr lang="nl-NL" dirty="0" smtClean="0"/>
              <a:t> output!</a:t>
            </a:r>
          </a:p>
          <a:p>
            <a:pPr marL="0" indent="0">
              <a:buNone/>
            </a:pPr>
            <a:endParaRPr lang="nl-NL" dirty="0"/>
          </a:p>
          <a:p>
            <a:pPr marL="0" indent="0">
              <a:buNone/>
            </a:pPr>
            <a:r>
              <a:rPr lang="nl-NL" dirty="0"/>
              <a:t>Goal: </a:t>
            </a:r>
            <a:r>
              <a:rPr lang="nl-NL" dirty="0" smtClean="0"/>
              <a:t>		</a:t>
            </a:r>
            <a:r>
              <a:rPr lang="nl-NL" dirty="0" err="1" smtClean="0"/>
              <a:t>Each</a:t>
            </a:r>
            <a:r>
              <a:rPr lang="nl-NL" dirty="0" smtClean="0"/>
              <a:t> SR search is </a:t>
            </a:r>
            <a:r>
              <a:rPr lang="nl-NL" dirty="0" err="1" smtClean="0"/>
              <a:t>seen</a:t>
            </a:r>
            <a:r>
              <a:rPr lang="nl-NL" dirty="0" smtClean="0"/>
              <a:t> </a:t>
            </a:r>
            <a:r>
              <a:rPr lang="nl-NL" dirty="0" err="1" smtClean="0"/>
              <a:t>by</a:t>
            </a:r>
            <a:r>
              <a:rPr lang="nl-NL" dirty="0" smtClean="0"/>
              <a:t> at </a:t>
            </a:r>
            <a:r>
              <a:rPr lang="nl-NL" dirty="0" err="1" smtClean="0"/>
              <a:t>least</a:t>
            </a:r>
            <a:r>
              <a:rPr lang="nl-NL" dirty="0" smtClean="0"/>
              <a:t> </a:t>
            </a:r>
            <a:r>
              <a:rPr lang="nl-NL" dirty="0" err="1" smtClean="0"/>
              <a:t>one</a:t>
            </a:r>
            <a:r>
              <a:rPr lang="nl-NL" dirty="0" smtClean="0"/>
              <a:t> </a:t>
            </a:r>
            <a:r>
              <a:rPr lang="nl-NL" dirty="0" err="1" smtClean="0"/>
              <a:t>librarian</a:t>
            </a:r>
            <a:endParaRPr lang="nl-NL" dirty="0"/>
          </a:p>
          <a:p>
            <a:pPr marL="0" indent="0">
              <a:buNone/>
            </a:pPr>
            <a:endParaRPr lang="nl-NL" dirty="0"/>
          </a:p>
          <a:p>
            <a:pPr marL="0" indent="0">
              <a:buNone/>
            </a:pPr>
            <a:r>
              <a:rPr lang="nl-NL" dirty="0" err="1" smtClean="0"/>
              <a:t>Ideally</a:t>
            </a:r>
            <a:r>
              <a:rPr lang="nl-NL" dirty="0" smtClean="0"/>
              <a:t>: 		</a:t>
            </a:r>
            <a:r>
              <a:rPr lang="nl-NL" dirty="0" err="1" smtClean="0"/>
              <a:t>Develop</a:t>
            </a:r>
            <a:r>
              <a:rPr lang="nl-NL" dirty="0" smtClean="0"/>
              <a:t> </a:t>
            </a:r>
            <a:r>
              <a:rPr lang="nl-NL" dirty="0" err="1" smtClean="0"/>
              <a:t>all</a:t>
            </a:r>
            <a:r>
              <a:rPr lang="nl-NL" dirty="0" smtClean="0"/>
              <a:t> SR </a:t>
            </a:r>
            <a:r>
              <a:rPr lang="nl-NL" dirty="0" err="1" smtClean="0"/>
              <a:t>searches</a:t>
            </a:r>
            <a:r>
              <a:rPr lang="nl-NL" dirty="0" smtClean="0"/>
              <a:t> </a:t>
            </a:r>
            <a:r>
              <a:rPr lang="nl-NL" dirty="0" err="1" smtClean="0"/>
              <a:t>for</a:t>
            </a:r>
            <a:r>
              <a:rPr lang="nl-NL" dirty="0" smtClean="0"/>
              <a:t> </a:t>
            </a:r>
            <a:r>
              <a:rPr lang="nl-NL" dirty="0" err="1" smtClean="0"/>
              <a:t>your</a:t>
            </a:r>
            <a:r>
              <a:rPr lang="nl-NL" dirty="0" smtClean="0"/>
              <a:t> </a:t>
            </a:r>
            <a:r>
              <a:rPr lang="nl-NL" dirty="0" err="1" smtClean="0"/>
              <a:t>institute</a:t>
            </a:r>
            <a:endParaRPr lang="nl-NL" dirty="0" smtClean="0"/>
          </a:p>
          <a:p>
            <a:pPr marL="0" indent="0">
              <a:buNone/>
            </a:pPr>
            <a:endParaRPr lang="nl-NL" dirty="0"/>
          </a:p>
          <a:p>
            <a:pPr marL="0" indent="0">
              <a:buNone/>
            </a:pPr>
            <a:r>
              <a:rPr lang="nl-NL" dirty="0" err="1" smtClean="0"/>
              <a:t>Minimally</a:t>
            </a:r>
            <a:r>
              <a:rPr lang="nl-NL" dirty="0" smtClean="0"/>
              <a:t>: 	Peer review </a:t>
            </a:r>
            <a:r>
              <a:rPr lang="nl-NL" dirty="0" err="1" smtClean="0"/>
              <a:t>all</a:t>
            </a:r>
            <a:r>
              <a:rPr lang="nl-NL" dirty="0" smtClean="0"/>
              <a:t> SR </a:t>
            </a:r>
            <a:r>
              <a:rPr lang="nl-NL" dirty="0" err="1" smtClean="0"/>
              <a:t>searches</a:t>
            </a:r>
            <a:r>
              <a:rPr lang="nl-NL" dirty="0" smtClean="0"/>
              <a:t> </a:t>
            </a:r>
            <a:r>
              <a:rPr lang="nl-NL" dirty="0" err="1" smtClean="0"/>
              <a:t>by</a:t>
            </a:r>
            <a:r>
              <a:rPr lang="nl-NL" dirty="0" smtClean="0"/>
              <a:t> </a:t>
            </a:r>
            <a:r>
              <a:rPr lang="nl-NL" dirty="0" err="1" smtClean="0"/>
              <a:t>researchers</a:t>
            </a:r>
            <a:r>
              <a:rPr lang="nl-NL" dirty="0" smtClean="0"/>
              <a:t> </a:t>
            </a:r>
            <a:r>
              <a:rPr lang="nl-NL" dirty="0" err="1" smtClean="0"/>
              <a:t>from</a:t>
            </a:r>
            <a:r>
              <a:rPr lang="nl-NL" dirty="0" smtClean="0"/>
              <a:t> </a:t>
            </a:r>
            <a:r>
              <a:rPr lang="nl-NL" dirty="0" err="1" smtClean="0"/>
              <a:t>your</a:t>
            </a:r>
            <a:r>
              <a:rPr lang="nl-NL" dirty="0" smtClean="0"/>
              <a:t> </a:t>
            </a:r>
            <a:r>
              <a:rPr lang="nl-NL" dirty="0" err="1" smtClean="0"/>
              <a:t>institute</a:t>
            </a:r>
            <a:endParaRPr lang="nl-NL" dirty="0" smtClean="0"/>
          </a:p>
          <a:p>
            <a:pPr marL="0" indent="0">
              <a:buNone/>
            </a:pPr>
            <a:r>
              <a:rPr lang="nl-NL" dirty="0"/>
              <a:t>	</a:t>
            </a:r>
            <a:r>
              <a:rPr lang="nl-NL" dirty="0" smtClean="0"/>
              <a:t>	</a:t>
            </a:r>
            <a:r>
              <a:rPr lang="nl-NL" dirty="0" err="1"/>
              <a:t>a</a:t>
            </a:r>
            <a:r>
              <a:rPr lang="nl-NL" dirty="0" err="1" smtClean="0"/>
              <a:t>nd</a:t>
            </a:r>
            <a:r>
              <a:rPr lang="nl-NL" dirty="0" smtClean="0"/>
              <a:t> </a:t>
            </a:r>
            <a:r>
              <a:rPr lang="nl-NL" dirty="0" err="1" smtClean="0"/>
              <a:t>educate</a:t>
            </a:r>
            <a:r>
              <a:rPr lang="nl-NL" dirty="0" smtClean="0"/>
              <a:t> </a:t>
            </a:r>
            <a:r>
              <a:rPr lang="nl-NL" dirty="0" err="1" smtClean="0"/>
              <a:t>researchers</a:t>
            </a:r>
            <a:r>
              <a:rPr lang="nl-NL" dirty="0" smtClean="0"/>
              <a:t> on </a:t>
            </a:r>
            <a:r>
              <a:rPr lang="nl-NL" dirty="0" err="1" smtClean="0"/>
              <a:t>how</a:t>
            </a:r>
            <a:r>
              <a:rPr lang="nl-NL" dirty="0" smtClean="0"/>
              <a:t> </a:t>
            </a:r>
            <a:r>
              <a:rPr lang="nl-NL" dirty="0" err="1" smtClean="0"/>
              <a:t>to</a:t>
            </a:r>
            <a:r>
              <a:rPr lang="nl-NL" dirty="0" smtClean="0"/>
              <a:t> do SR </a:t>
            </a:r>
            <a:r>
              <a:rPr lang="nl-NL" dirty="0" err="1" smtClean="0"/>
              <a:t>searches</a:t>
            </a:r>
            <a:endParaRPr lang="nl-NL" dirty="0" smtClean="0"/>
          </a:p>
          <a:p>
            <a:pPr marL="0" indent="0">
              <a:buNone/>
            </a:pPr>
            <a:endParaRPr lang="nl-NL" dirty="0"/>
          </a:p>
          <a:p>
            <a:pPr marL="0" indent="0">
              <a:buNone/>
            </a:pPr>
            <a:r>
              <a:rPr lang="nl-NL" dirty="0" err="1" smtClean="0"/>
              <a:t>Don’t</a:t>
            </a:r>
            <a:r>
              <a:rPr lang="nl-NL" dirty="0" smtClean="0"/>
              <a:t> </a:t>
            </a:r>
            <a:r>
              <a:rPr lang="nl-NL" dirty="0" err="1" smtClean="0"/>
              <a:t>rely</a:t>
            </a:r>
            <a:r>
              <a:rPr lang="nl-NL" dirty="0" smtClean="0"/>
              <a:t> on </a:t>
            </a:r>
            <a:r>
              <a:rPr lang="nl-NL" dirty="0" err="1" smtClean="0"/>
              <a:t>other</a:t>
            </a:r>
            <a:r>
              <a:rPr lang="nl-NL" dirty="0" smtClean="0"/>
              <a:t> </a:t>
            </a:r>
            <a:r>
              <a:rPr lang="nl-NL" dirty="0" err="1" smtClean="0"/>
              <a:t>institute’s</a:t>
            </a:r>
            <a:r>
              <a:rPr lang="nl-NL" dirty="0" smtClean="0"/>
              <a:t> </a:t>
            </a:r>
            <a:r>
              <a:rPr lang="nl-NL" dirty="0" err="1" smtClean="0"/>
              <a:t>librarians</a:t>
            </a:r>
            <a:r>
              <a:rPr lang="nl-NL" dirty="0" smtClean="0"/>
              <a:t> </a:t>
            </a:r>
            <a:r>
              <a:rPr lang="nl-NL" dirty="0" err="1" smtClean="0"/>
              <a:t>to</a:t>
            </a:r>
            <a:r>
              <a:rPr lang="nl-NL" dirty="0" smtClean="0"/>
              <a:t> peer review </a:t>
            </a:r>
            <a:r>
              <a:rPr lang="nl-NL" dirty="0" err="1" smtClean="0"/>
              <a:t>your</a:t>
            </a:r>
            <a:r>
              <a:rPr lang="nl-NL" dirty="0" smtClean="0"/>
              <a:t> </a:t>
            </a:r>
            <a:r>
              <a:rPr lang="nl-NL" dirty="0" err="1" smtClean="0"/>
              <a:t>SRs</a:t>
            </a:r>
            <a:r>
              <a:rPr lang="nl-NL" dirty="0" smtClean="0"/>
              <a:t>!</a:t>
            </a:r>
          </a:p>
          <a:p>
            <a:pPr marL="0" indent="0">
              <a:buNone/>
            </a:pPr>
            <a:r>
              <a:rPr lang="nl-NL" b="1" dirty="0" smtClean="0"/>
              <a:t>Never </a:t>
            </a:r>
            <a:r>
              <a:rPr lang="nl-NL" b="1" dirty="0"/>
              <a:t>turn down a </a:t>
            </a:r>
            <a:r>
              <a:rPr lang="nl-NL" b="1" dirty="0" err="1"/>
              <a:t>request</a:t>
            </a:r>
            <a:r>
              <a:rPr lang="nl-NL" b="1" dirty="0"/>
              <a:t> </a:t>
            </a:r>
            <a:r>
              <a:rPr lang="nl-NL" b="1" dirty="0" err="1"/>
              <a:t>for</a:t>
            </a:r>
            <a:r>
              <a:rPr lang="nl-NL" b="1" dirty="0"/>
              <a:t> help. </a:t>
            </a:r>
            <a:r>
              <a:rPr lang="nl-NL" b="1" dirty="0" err="1"/>
              <a:t>Not</a:t>
            </a:r>
            <a:r>
              <a:rPr lang="nl-NL" b="1" dirty="0"/>
              <a:t> </a:t>
            </a:r>
            <a:r>
              <a:rPr lang="nl-NL" b="1" dirty="0" err="1"/>
              <a:t>enough</a:t>
            </a:r>
            <a:r>
              <a:rPr lang="nl-NL" b="1" dirty="0"/>
              <a:t> time? </a:t>
            </a:r>
            <a:r>
              <a:rPr lang="nl-NL" b="1" dirty="0" err="1"/>
              <a:t>Ask</a:t>
            </a:r>
            <a:r>
              <a:rPr lang="nl-NL" b="1" dirty="0"/>
              <a:t> </a:t>
            </a:r>
            <a:r>
              <a:rPr lang="nl-NL" b="1" dirty="0" err="1" smtClean="0"/>
              <a:t>your</a:t>
            </a:r>
            <a:r>
              <a:rPr lang="nl-NL" b="1" dirty="0" smtClean="0"/>
              <a:t> boss </a:t>
            </a:r>
            <a:r>
              <a:rPr lang="nl-NL" b="1" dirty="0" err="1" smtClean="0"/>
              <a:t>for</a:t>
            </a:r>
            <a:r>
              <a:rPr lang="nl-NL" b="1" dirty="0" smtClean="0"/>
              <a:t> more!</a:t>
            </a:r>
            <a:endParaRPr lang="nl-NL" b="1" dirty="0"/>
          </a:p>
        </p:txBody>
      </p:sp>
    </p:spTree>
    <p:extLst>
      <p:ext uri="{BB962C8B-B14F-4D97-AF65-F5344CB8AC3E}">
        <p14:creationId xmlns:p14="http://schemas.microsoft.com/office/powerpoint/2010/main" val="187484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Take home </a:t>
            </a:r>
            <a:r>
              <a:rPr lang="nl-NL" dirty="0" err="1" smtClean="0"/>
              <a:t>message</a:t>
            </a:r>
            <a:r>
              <a:rPr lang="nl-NL" dirty="0" smtClean="0"/>
              <a:t>?</a:t>
            </a:r>
            <a:endParaRPr lang="nl-NL" dirty="0"/>
          </a:p>
        </p:txBody>
      </p:sp>
      <p:sp>
        <p:nvSpPr>
          <p:cNvPr id="3" name="Content Placeholder 2"/>
          <p:cNvSpPr>
            <a:spLocks noGrp="1"/>
          </p:cNvSpPr>
          <p:nvPr>
            <p:ph idx="1"/>
          </p:nvPr>
        </p:nvSpPr>
        <p:spPr/>
        <p:txBody>
          <a:bodyPr/>
          <a:lstStyle/>
          <a:p>
            <a:pPr marL="0" indent="0">
              <a:buNone/>
            </a:pPr>
            <a:r>
              <a:rPr lang="nl-NL" dirty="0" smtClean="0"/>
              <a:t>Menti.com</a:t>
            </a:r>
            <a:endParaRPr lang="nl-NL" dirty="0"/>
          </a:p>
        </p:txBody>
      </p:sp>
      <p:sp>
        <p:nvSpPr>
          <p:cNvPr id="4" name="Footer Placeholder 3"/>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8887922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Now</a:t>
            </a:r>
            <a:r>
              <a:rPr lang="nl-NL" dirty="0" smtClean="0"/>
              <a:t> </a:t>
            </a:r>
            <a:r>
              <a:rPr lang="nl-NL" dirty="0" err="1" smtClean="0"/>
              <a:t>you</a:t>
            </a:r>
            <a:r>
              <a:rPr lang="nl-NL" dirty="0" smtClean="0"/>
              <a:t>: </a:t>
            </a:r>
            <a:r>
              <a:rPr lang="nl-NL" dirty="0" err="1" smtClean="0"/>
              <a:t>use</a:t>
            </a:r>
            <a:r>
              <a:rPr lang="nl-NL" dirty="0" smtClean="0"/>
              <a:t> </a:t>
            </a:r>
            <a:r>
              <a:rPr lang="nl-NL" dirty="0" err="1" smtClean="0"/>
              <a:t>the</a:t>
            </a:r>
            <a:r>
              <a:rPr lang="nl-NL" dirty="0" smtClean="0"/>
              <a:t> </a:t>
            </a:r>
            <a:r>
              <a:rPr lang="nl-NL" dirty="0" err="1" smtClean="0"/>
              <a:t>method</a:t>
            </a:r>
            <a:endParaRPr lang="nl-NL" dirty="0"/>
          </a:p>
        </p:txBody>
      </p:sp>
      <p:sp>
        <p:nvSpPr>
          <p:cNvPr id="3" name="Content Placeholder 2"/>
          <p:cNvSpPr>
            <a:spLocks noGrp="1"/>
          </p:cNvSpPr>
          <p:nvPr>
            <p:ph idx="1"/>
          </p:nvPr>
        </p:nvSpPr>
        <p:spPr/>
        <p:txBody>
          <a:bodyPr>
            <a:normAutofit lnSpcReduction="10000"/>
          </a:bodyPr>
          <a:lstStyle/>
          <a:p>
            <a:r>
              <a:rPr lang="nl-NL" dirty="0" err="1" smtClean="0"/>
              <a:t>Give</a:t>
            </a:r>
            <a:r>
              <a:rPr lang="nl-NL" dirty="0" smtClean="0"/>
              <a:t> </a:t>
            </a:r>
            <a:r>
              <a:rPr lang="nl-NL" dirty="0" err="1" smtClean="0"/>
              <a:t>it</a:t>
            </a:r>
            <a:r>
              <a:rPr lang="nl-NL" dirty="0" smtClean="0"/>
              <a:t> a go, </a:t>
            </a:r>
            <a:r>
              <a:rPr lang="nl-NL" dirty="0" err="1" smtClean="0"/>
              <a:t>try</a:t>
            </a:r>
            <a:r>
              <a:rPr lang="nl-NL" dirty="0" smtClean="0"/>
              <a:t> </a:t>
            </a:r>
            <a:r>
              <a:rPr lang="nl-NL" dirty="0" err="1" smtClean="0"/>
              <a:t>this</a:t>
            </a:r>
            <a:r>
              <a:rPr lang="nl-NL" dirty="0" smtClean="0"/>
              <a:t> </a:t>
            </a:r>
            <a:r>
              <a:rPr lang="nl-NL" dirty="0" err="1" smtClean="0"/>
              <a:t>method</a:t>
            </a:r>
            <a:r>
              <a:rPr lang="nl-NL" dirty="0" smtClean="0"/>
              <a:t> on </a:t>
            </a:r>
            <a:r>
              <a:rPr lang="nl-NL" dirty="0" err="1" smtClean="0"/>
              <a:t>one</a:t>
            </a:r>
            <a:r>
              <a:rPr lang="nl-NL" dirty="0" smtClean="0"/>
              <a:t> of </a:t>
            </a:r>
            <a:r>
              <a:rPr lang="nl-NL" dirty="0" err="1" smtClean="0"/>
              <a:t>your</a:t>
            </a:r>
            <a:r>
              <a:rPr lang="nl-NL" dirty="0" smtClean="0"/>
              <a:t> </a:t>
            </a:r>
            <a:r>
              <a:rPr lang="nl-NL" dirty="0" err="1" smtClean="0"/>
              <a:t>clients</a:t>
            </a:r>
            <a:r>
              <a:rPr lang="nl-NL" dirty="0" smtClean="0"/>
              <a:t>’ research topics</a:t>
            </a:r>
          </a:p>
          <a:p>
            <a:r>
              <a:rPr lang="nl-NL" dirty="0" err="1" smtClean="0"/>
              <a:t>Don’t</a:t>
            </a:r>
            <a:r>
              <a:rPr lang="nl-NL" dirty="0" smtClean="0"/>
              <a:t> </a:t>
            </a:r>
            <a:r>
              <a:rPr lang="nl-NL" dirty="0" err="1" smtClean="0"/>
              <a:t>expect</a:t>
            </a:r>
            <a:r>
              <a:rPr lang="nl-NL" dirty="0" smtClean="0"/>
              <a:t> </a:t>
            </a:r>
            <a:r>
              <a:rPr lang="nl-NL" dirty="0" err="1" smtClean="0"/>
              <a:t>it</a:t>
            </a:r>
            <a:r>
              <a:rPr lang="nl-NL" dirty="0" smtClean="0"/>
              <a:t> </a:t>
            </a:r>
            <a:r>
              <a:rPr lang="nl-NL" dirty="0" err="1" smtClean="0"/>
              <a:t>to</a:t>
            </a:r>
            <a:r>
              <a:rPr lang="nl-NL" dirty="0" smtClean="0"/>
              <a:t> </a:t>
            </a:r>
            <a:r>
              <a:rPr lang="nl-NL" dirty="0" err="1" smtClean="0"/>
              <a:t>deliver</a:t>
            </a:r>
            <a:r>
              <a:rPr lang="nl-NL" dirty="0" smtClean="0"/>
              <a:t> </a:t>
            </a:r>
            <a:r>
              <a:rPr lang="nl-NL" dirty="0" err="1" smtClean="0"/>
              <a:t>immediately</a:t>
            </a:r>
            <a:r>
              <a:rPr lang="nl-NL" dirty="0" smtClean="0"/>
              <a:t>, but let </a:t>
            </a:r>
            <a:r>
              <a:rPr lang="nl-NL" dirty="0" err="1" smtClean="0"/>
              <a:t>it</a:t>
            </a:r>
            <a:r>
              <a:rPr lang="nl-NL" dirty="0" smtClean="0"/>
              <a:t> </a:t>
            </a:r>
            <a:r>
              <a:rPr lang="nl-NL" dirty="0" err="1" smtClean="0"/>
              <a:t>develop</a:t>
            </a:r>
            <a:endParaRPr lang="nl-NL" dirty="0" smtClean="0"/>
          </a:p>
          <a:p>
            <a:r>
              <a:rPr lang="nl-NL" dirty="0" err="1" smtClean="0"/>
              <a:t>If</a:t>
            </a:r>
            <a:r>
              <a:rPr lang="nl-NL" dirty="0" smtClean="0"/>
              <a:t> </a:t>
            </a:r>
            <a:r>
              <a:rPr lang="nl-NL" dirty="0" err="1" smtClean="0"/>
              <a:t>you</a:t>
            </a:r>
            <a:r>
              <a:rPr lang="nl-NL" dirty="0" smtClean="0"/>
              <a:t> </a:t>
            </a:r>
            <a:r>
              <a:rPr lang="nl-NL" dirty="0" err="1" smtClean="0"/>
              <a:t>encounter</a:t>
            </a:r>
            <a:r>
              <a:rPr lang="nl-NL" dirty="0" smtClean="0"/>
              <a:t> </a:t>
            </a:r>
            <a:r>
              <a:rPr lang="nl-NL" dirty="0" err="1" smtClean="0"/>
              <a:t>problems</a:t>
            </a:r>
            <a:r>
              <a:rPr lang="nl-NL" dirty="0" smtClean="0"/>
              <a:t>, do </a:t>
            </a:r>
            <a:r>
              <a:rPr lang="nl-NL" dirty="0" err="1" smtClean="0"/>
              <a:t>not</a:t>
            </a:r>
            <a:r>
              <a:rPr lang="nl-NL" dirty="0" smtClean="0"/>
              <a:t> </a:t>
            </a:r>
            <a:r>
              <a:rPr lang="nl-NL" dirty="0" err="1" smtClean="0"/>
              <a:t>hesitate</a:t>
            </a:r>
            <a:r>
              <a:rPr lang="nl-NL" dirty="0" smtClean="0"/>
              <a:t> </a:t>
            </a:r>
            <a:r>
              <a:rPr lang="nl-NL" dirty="0" err="1" smtClean="0"/>
              <a:t>to</a:t>
            </a:r>
            <a:r>
              <a:rPr lang="nl-NL" dirty="0" smtClean="0"/>
              <a:t> contact me at </a:t>
            </a:r>
            <a:r>
              <a:rPr lang="nl-NL" dirty="0" smtClean="0">
                <a:hlinkClick r:id="rId2"/>
              </a:rPr>
              <a:t>w.bramer@erasmusmc.nl</a:t>
            </a:r>
            <a:r>
              <a:rPr lang="nl-NL" dirty="0" smtClean="0"/>
              <a:t> or @</a:t>
            </a:r>
            <a:r>
              <a:rPr lang="nl-NL" dirty="0" err="1" smtClean="0"/>
              <a:t>wichor</a:t>
            </a:r>
            <a:endParaRPr lang="nl-NL" dirty="0" smtClean="0"/>
          </a:p>
          <a:p>
            <a:r>
              <a:rPr lang="nl-NL" dirty="0" err="1" smtClean="0"/>
              <a:t>And</a:t>
            </a:r>
            <a:r>
              <a:rPr lang="nl-NL" dirty="0" smtClean="0"/>
              <a:t> </a:t>
            </a:r>
            <a:r>
              <a:rPr lang="nl-NL" dirty="0" err="1" smtClean="0"/>
              <a:t>all</a:t>
            </a:r>
            <a:r>
              <a:rPr lang="nl-NL" dirty="0" smtClean="0"/>
              <a:t> </a:t>
            </a:r>
            <a:r>
              <a:rPr lang="nl-NL" dirty="0" err="1" smtClean="0"/>
              <a:t>be</a:t>
            </a:r>
            <a:r>
              <a:rPr lang="nl-NL" dirty="0" smtClean="0"/>
              <a:t> </a:t>
            </a:r>
            <a:r>
              <a:rPr lang="nl-NL" dirty="0" err="1" smtClean="0"/>
              <a:t>invited</a:t>
            </a:r>
            <a:r>
              <a:rPr lang="nl-NL" dirty="0" smtClean="0"/>
              <a:t> </a:t>
            </a:r>
            <a:r>
              <a:rPr lang="nl-NL" dirty="0" err="1" smtClean="0"/>
              <a:t>to</a:t>
            </a:r>
            <a:r>
              <a:rPr lang="nl-NL" smtClean="0"/>
              <a:t> EAHIL 2022 in Rotterdam </a:t>
            </a:r>
            <a:r>
              <a:rPr lang="nl-NL" dirty="0" smtClean="0">
                <a:hlinkClick r:id="rId3"/>
              </a:rPr>
              <a:t>www.eahil2022.nl</a:t>
            </a:r>
            <a:r>
              <a:rPr lang="nl-NL" dirty="0" smtClean="0"/>
              <a:t> </a:t>
            </a:r>
          </a:p>
        </p:txBody>
      </p:sp>
      <p:sp>
        <p:nvSpPr>
          <p:cNvPr id="4" name="Footer Placeholder 3"/>
          <p:cNvSpPr>
            <a:spLocks noGrp="1"/>
          </p:cNvSpPr>
          <p:nvPr>
            <p:ph type="ftr" sz="quarter" idx="11"/>
          </p:nvPr>
        </p:nvSpPr>
        <p:spPr/>
        <p:txBody>
          <a:bodyPr/>
          <a:lstStyle/>
          <a:p>
            <a:r>
              <a:rPr lang="en-US" dirty="0" smtClean="0"/>
              <a:t>www.menti.com </a:t>
            </a:r>
            <a:r>
              <a:rPr lang="en-US" dirty="0" smtClean="0"/>
              <a:t>(7884 0692)  </a:t>
            </a:r>
            <a:r>
              <a:rPr lang="en-US" dirty="0" smtClean="0"/>
              <a:t>www.wichor.nl/20211007</a:t>
            </a:r>
            <a:endParaRPr lang="en-US" dirty="0"/>
          </a:p>
        </p:txBody>
      </p:sp>
    </p:spTree>
    <p:extLst>
      <p:ext uri="{BB962C8B-B14F-4D97-AF65-F5344CB8AC3E}">
        <p14:creationId xmlns:p14="http://schemas.microsoft.com/office/powerpoint/2010/main" val="4182356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360000" cy="7235931"/>
          </a:xfrm>
          <a:prstGeom prst="rect">
            <a:avLst/>
          </a:prstGeom>
        </p:spPr>
      </p:pic>
      <p:sp>
        <p:nvSpPr>
          <p:cNvPr id="7" name="TextBox 6"/>
          <p:cNvSpPr txBox="1"/>
          <p:nvPr/>
        </p:nvSpPr>
        <p:spPr>
          <a:xfrm>
            <a:off x="2880000" y="4320000"/>
            <a:ext cx="6480000" cy="3323987"/>
          </a:xfrm>
          <a:prstGeom prst="rect">
            <a:avLst/>
          </a:prstGeom>
          <a:solidFill>
            <a:schemeClr val="bg1"/>
          </a:solidFill>
        </p:spPr>
        <p:txBody>
          <a:bodyPr wrap="square" rtlCol="0">
            <a:spAutoFit/>
          </a:bodyPr>
          <a:lstStyle/>
          <a:p>
            <a:r>
              <a:rPr lang="en-US" sz="3000" i="0" dirty="0"/>
              <a:t>hormones </a:t>
            </a:r>
            <a:r>
              <a:rPr lang="en-US" sz="3000" i="0" dirty="0" smtClean="0"/>
              <a:t>clinical </a:t>
            </a:r>
            <a:r>
              <a:rPr lang="en-US" sz="3000" i="0" dirty="0"/>
              <a:t>dermatology </a:t>
            </a:r>
            <a:r>
              <a:rPr lang="en-US" sz="3000" i="0" dirty="0" smtClean="0"/>
              <a:t>vitamins</a:t>
            </a:r>
          </a:p>
          <a:p>
            <a:endParaRPr lang="en-US" sz="3000" i="0" dirty="0" smtClean="0"/>
          </a:p>
          <a:p>
            <a:endParaRPr lang="en-US" sz="3000" i="0" dirty="0" smtClean="0"/>
          </a:p>
          <a:p>
            <a:r>
              <a:rPr lang="en-US" sz="3000" i="0" dirty="0"/>
              <a:t>	</a:t>
            </a:r>
            <a:r>
              <a:rPr lang="en-US" sz="3000" i="0" dirty="0" smtClean="0"/>
              <a:t>			367 results</a:t>
            </a:r>
          </a:p>
          <a:p>
            <a:endParaRPr lang="en-US" sz="3000" i="0" dirty="0"/>
          </a:p>
          <a:p>
            <a:endParaRPr lang="nl-NL" sz="3000" i="0" dirty="0"/>
          </a:p>
        </p:txBody>
      </p:sp>
    </p:spTree>
    <p:extLst>
      <p:ext uri="{BB962C8B-B14F-4D97-AF65-F5344CB8AC3E}">
        <p14:creationId xmlns:p14="http://schemas.microsoft.com/office/powerpoint/2010/main" val="100341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9360000" cy="7163356"/>
          </a:xfrm>
          <a:prstGeom prst="rect">
            <a:avLst/>
          </a:prstGeom>
        </p:spPr>
      </p:pic>
      <p:sp>
        <p:nvSpPr>
          <p:cNvPr id="8" name="TextBox 7"/>
          <p:cNvSpPr txBox="1"/>
          <p:nvPr/>
        </p:nvSpPr>
        <p:spPr>
          <a:xfrm>
            <a:off x="2880000" y="4320000"/>
            <a:ext cx="6480000" cy="3323987"/>
          </a:xfrm>
          <a:prstGeom prst="rect">
            <a:avLst/>
          </a:prstGeom>
          <a:solidFill>
            <a:schemeClr val="bg1"/>
          </a:solidFill>
        </p:spPr>
        <p:txBody>
          <a:bodyPr wrap="square" rtlCol="0">
            <a:spAutoFit/>
          </a:bodyPr>
          <a:lstStyle/>
          <a:p>
            <a:r>
              <a:rPr lang="en-US" sz="3000" i="0" dirty="0"/>
              <a:t>(("Vitamins"[Mesh]) AND "Hormones"[Mesh]) AND </a:t>
            </a:r>
            <a:r>
              <a:rPr lang="en-US" sz="3000" i="0" dirty="0" smtClean="0"/>
              <a:t>“Dermatology"[</a:t>
            </a:r>
            <a:r>
              <a:rPr lang="en-US" sz="3000" i="0" dirty="0"/>
              <a:t>Mesh] </a:t>
            </a:r>
            <a:endParaRPr lang="en-US" sz="3000" i="0" dirty="0" smtClean="0"/>
          </a:p>
          <a:p>
            <a:r>
              <a:rPr lang="en-US" sz="3000" i="0" dirty="0" smtClean="0"/>
              <a:t>Filters</a:t>
            </a:r>
            <a:r>
              <a:rPr lang="en-US" sz="3000" i="0" dirty="0"/>
              <a:t>: Clinical Trial</a:t>
            </a:r>
            <a:endParaRPr lang="en-US" sz="3000" i="0" dirty="0" smtClean="0"/>
          </a:p>
          <a:p>
            <a:r>
              <a:rPr lang="en-US" sz="3000" i="0" dirty="0"/>
              <a:t>	</a:t>
            </a:r>
            <a:r>
              <a:rPr lang="en-US" sz="3000" i="0" dirty="0" smtClean="0"/>
              <a:t>			0 results</a:t>
            </a:r>
          </a:p>
          <a:p>
            <a:endParaRPr lang="en-US" sz="3000" i="0" dirty="0"/>
          </a:p>
          <a:p>
            <a:endParaRPr lang="nl-NL" sz="3000" i="0" dirty="0"/>
          </a:p>
        </p:txBody>
      </p:sp>
    </p:spTree>
    <p:extLst>
      <p:ext uri="{BB962C8B-B14F-4D97-AF65-F5344CB8AC3E}">
        <p14:creationId xmlns:p14="http://schemas.microsoft.com/office/powerpoint/2010/main" val="222267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5536</TotalTime>
  <Words>3071</Words>
  <Application>Microsoft Office PowerPoint</Application>
  <PresentationFormat>On-screen Show (4:3)</PresentationFormat>
  <Paragraphs>916</Paragraphs>
  <Slides>75</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75</vt:i4>
      </vt:variant>
    </vt:vector>
  </HeadingPairs>
  <TitlesOfParts>
    <vt:vector size="80" baseType="lpstr">
      <vt:lpstr>Arial</vt:lpstr>
      <vt:lpstr>Calibri</vt:lpstr>
      <vt:lpstr>Times New Roman</vt:lpstr>
      <vt:lpstr>Wingdings</vt:lpstr>
      <vt:lpstr>Office Theme</vt:lpstr>
      <vt:lpstr>Effectiveness and Efficiency in Exhaustive Searches </vt:lpstr>
      <vt:lpstr>Who am I?</vt:lpstr>
      <vt:lpstr>How do your clients 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Think through question</vt:lpstr>
      <vt:lpstr>PowerPoint Presentation</vt:lpstr>
      <vt:lpstr>PowerPoint Presentation</vt:lpstr>
      <vt:lpstr>Agenda</vt:lpstr>
      <vt:lpstr>Agenda</vt:lpstr>
      <vt:lpstr>Clear and focused research question</vt:lpstr>
      <vt:lpstr>Concepts and Elements</vt:lpstr>
      <vt:lpstr>Analyzing research question</vt:lpstr>
      <vt:lpstr>Research question:  Does eating broccoli help in the prevention of cancer?</vt:lpstr>
      <vt:lpstr>Does exercise therapy such as physiotherapy improve quality of life and mobility in elderly patients with hip osteoarthritis?</vt:lpstr>
      <vt:lpstr>Does exercise therapy such as physiotherapy improve quality of life and mobility in elderly patients with hip osteoarthritis?</vt:lpstr>
      <vt:lpstr>PowerPoint Presentation</vt:lpstr>
      <vt:lpstr>Effects of your choices:</vt:lpstr>
      <vt:lpstr>Agenda</vt:lpstr>
      <vt:lpstr>Finding search terms</vt:lpstr>
      <vt:lpstr>PowerPoint Presentation</vt:lpstr>
      <vt:lpstr>Frequent errors</vt:lpstr>
      <vt:lpstr>If you don’t find good thesaurus terms</vt:lpstr>
      <vt:lpstr>Difference Emtree / Mesh</vt:lpstr>
      <vt:lpstr>Agenda</vt:lpstr>
      <vt:lpstr>Databases / interface choice</vt:lpstr>
      <vt:lpstr>Agenda</vt:lpstr>
      <vt:lpstr>Practicum search syntax (handouts)</vt:lpstr>
      <vt:lpstr>Considerations</vt:lpstr>
      <vt:lpstr>Tips</vt:lpstr>
      <vt:lpstr>Homework for session 2</vt:lpstr>
      <vt:lpstr>Effectiveness and Efficiency in Exhaustive Searches – Part 2</vt:lpstr>
      <vt:lpstr>The method</vt:lpstr>
      <vt:lpstr>Demonstration</vt:lpstr>
      <vt:lpstr>Feedback on homework</vt:lpstr>
      <vt:lpstr>PowerPoint Presentation</vt:lpstr>
      <vt:lpstr>PowerPoint Presentation</vt:lpstr>
      <vt:lpstr>Agenda</vt:lpstr>
      <vt:lpstr>Which databases are most important for SRs?</vt:lpstr>
      <vt:lpstr>When to use what databases?</vt:lpstr>
      <vt:lpstr>Agenda</vt:lpstr>
      <vt:lpstr>Too few or too many?</vt:lpstr>
      <vt:lpstr>Too few results?</vt:lpstr>
      <vt:lpstr>Which articles can answer your question?</vt:lpstr>
      <vt:lpstr>Which articles can answer your question?</vt:lpstr>
      <vt:lpstr>Too few results?</vt:lpstr>
      <vt:lpstr>Too few results?</vt:lpstr>
      <vt:lpstr>Safe use of NOT</vt:lpstr>
      <vt:lpstr>Use a double NOT</vt:lpstr>
      <vt:lpstr>Use a double NOT</vt:lpstr>
      <vt:lpstr>Use a double NOT</vt:lpstr>
      <vt:lpstr>Did you find everything?</vt:lpstr>
      <vt:lpstr>Success factors / Time savers</vt:lpstr>
      <vt:lpstr>Set numbers or one-liners?</vt:lpstr>
      <vt:lpstr>Set numbers or one-liners?</vt:lpstr>
      <vt:lpstr>Success factors / Time savers</vt:lpstr>
      <vt:lpstr>Your experience</vt:lpstr>
      <vt:lpstr>Time needed to create the searches</vt:lpstr>
      <vt:lpstr>Sensitivity of the searches (included references)</vt:lpstr>
      <vt:lpstr>The effect for our institute</vt:lpstr>
      <vt:lpstr>Guard your institute’s searches</vt:lpstr>
      <vt:lpstr>Take home message?</vt:lpstr>
      <vt:lpstr>Now you: use the method</vt:lpstr>
    </vt:vector>
  </TitlesOfParts>
  <Company>Erasmus 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Systematisch literatuuronderzoek in meerdere databases</dc:title>
  <dc:creator>W.M. Bramer</dc:creator>
  <cp:lastModifiedBy>Microsoft account</cp:lastModifiedBy>
  <cp:revision>199</cp:revision>
  <cp:lastPrinted>2018-04-09T16:25:42Z</cp:lastPrinted>
  <dcterms:created xsi:type="dcterms:W3CDTF">2018-03-30T11:02:22Z</dcterms:created>
  <dcterms:modified xsi:type="dcterms:W3CDTF">2021-10-21T14:42:27Z</dcterms:modified>
</cp:coreProperties>
</file>